
<file path=[Content_Types].xml><?xml version="1.0" encoding="utf-8"?>
<Types xmlns="http://schemas.openxmlformats.org/package/2006/content-types">
  <Default Extension="fntdata" ContentType="application/x-fontdata"/>
  <Default Extension="jpeg" ContentType="image/jpeg"/>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8"/>
  </p:notesMasterIdLst>
  <p:sldIdLst>
    <p:sldId id="256" r:id="rId2"/>
    <p:sldId id="257" r:id="rId3"/>
    <p:sldId id="283" r:id="rId4"/>
    <p:sldId id="288" r:id="rId5"/>
    <p:sldId id="289" r:id="rId6"/>
    <p:sldId id="261" r:id="rId7"/>
    <p:sldId id="285"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1" r:id="rId27"/>
  </p:sldIdLst>
  <p:sldSz cx="12192000" cy="6858000"/>
  <p:notesSz cx="6858000" cy="12192000"/>
  <p:embeddedFontLst>
    <p:embeddedFont>
      <p:font typeface="MiSans" panose="020B0604020202020204" charset="-122"/>
      <p:regular r:id="rId29"/>
    </p:embeddedFont>
    <p:embeddedFont>
      <p:font typeface="Noto Sans SC" panose="020B0604020202020204" charset="-128"/>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1906" y="7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33C3B-AC14-4614-982B-B20672E15AE7}" type="doc">
      <dgm:prSet loTypeId="urn:microsoft.com/office/officeart/2005/8/layout/hList1" loCatId="list" qsTypeId="urn:microsoft.com/office/officeart/2005/8/quickstyle/simple1" qsCatId="simple" csTypeId="urn:microsoft.com/office/officeart/2005/8/colors/colorful5" csCatId="colorful" phldr="1"/>
      <dgm:spPr/>
      <dgm:t>
        <a:bodyPr/>
        <a:lstStyle/>
        <a:p>
          <a:endParaRPr lang="en-US"/>
        </a:p>
      </dgm:t>
    </dgm:pt>
    <dgm:pt modelId="{E0677E88-C26D-4847-B352-0F2B6B5D8A9D}">
      <dgm:prSet/>
      <dgm:spPr/>
      <dgm:t>
        <a:bodyPr/>
        <a:lstStyle/>
        <a:p>
          <a:r>
            <a:rPr lang="vi-VN" b="1" i="0" dirty="0"/>
            <a:t>Bối cảnh: Cơ hội và Thách thức trong Thương mại Điện tử</a:t>
          </a:r>
          <a:endParaRPr lang="en-US" dirty="0"/>
        </a:p>
      </dgm:t>
    </dgm:pt>
    <dgm:pt modelId="{7C6A51B4-90C0-49EA-A26D-1050131C5059}" type="parTrans" cxnId="{ACE50152-A288-49A2-81E1-95DBBF7F18EF}">
      <dgm:prSet/>
      <dgm:spPr/>
      <dgm:t>
        <a:bodyPr/>
        <a:lstStyle/>
        <a:p>
          <a:endParaRPr lang="en-US"/>
        </a:p>
      </dgm:t>
    </dgm:pt>
    <dgm:pt modelId="{53A81297-4B59-4A70-BFB8-8AEA35A03562}" type="sibTrans" cxnId="{ACE50152-A288-49A2-81E1-95DBBF7F18EF}">
      <dgm:prSet/>
      <dgm:spPr/>
      <dgm:t>
        <a:bodyPr/>
        <a:lstStyle/>
        <a:p>
          <a:endParaRPr lang="en-US"/>
        </a:p>
      </dgm:t>
    </dgm:pt>
    <dgm:pt modelId="{E3604E06-0292-4133-935B-A7427A4004F1}">
      <dgm:prSet/>
      <dgm:spPr/>
      <dgm:t>
        <a:bodyPr/>
        <a:lstStyle/>
        <a:p>
          <a:r>
            <a:rPr lang="vi-VN" b="0" i="0" dirty="0"/>
            <a:t>Trong khi quy mô thị trường TMĐT toàn cầu được dự báo sẽ vượt 8.000 tỷ USD vào năm 2027 và Việt Nam ghi nhận mức tăng trưởng ấn tượng (25-34%), thì thực tế kinh doanh lại vô cùng khắc nghiệt. </a:t>
          </a:r>
          <a:endParaRPr lang="en-US" dirty="0"/>
        </a:p>
      </dgm:t>
    </dgm:pt>
    <dgm:pt modelId="{7F780331-BB8A-45B2-9176-1FA53074112A}" type="parTrans" cxnId="{3990C477-01A4-43BB-ABB6-9158155D3B79}">
      <dgm:prSet/>
      <dgm:spPr/>
      <dgm:t>
        <a:bodyPr/>
        <a:lstStyle/>
        <a:p>
          <a:endParaRPr lang="en-US"/>
        </a:p>
      </dgm:t>
    </dgm:pt>
    <dgm:pt modelId="{46F07E65-423D-4DFE-9466-42E1C88504DF}" type="sibTrans" cxnId="{3990C477-01A4-43BB-ABB6-9158155D3B79}">
      <dgm:prSet/>
      <dgm:spPr/>
      <dgm:t>
        <a:bodyPr/>
        <a:lstStyle/>
        <a:p>
          <a:endParaRPr lang="en-US"/>
        </a:p>
      </dgm:t>
    </dgm:pt>
    <dgm:pt modelId="{591E952F-6778-4E02-AA8C-8AC486B37A16}">
      <dgm:prSet/>
      <dgm:spPr/>
      <dgm:t>
        <a:bodyPr/>
        <a:lstStyle/>
        <a:p>
          <a:r>
            <a:rPr lang="vi-VN" b="0" i="0" dirty="0"/>
            <a:t>Đáng chú ý, tới </a:t>
          </a:r>
          <a:r>
            <a:rPr lang="vi-VN" b="1" i="0" dirty="0"/>
            <a:t>70% doanh nghiệp thất bại trong năm đầu tiên</a:t>
          </a:r>
          <a:r>
            <a:rPr lang="vi-VN" b="0" i="0" dirty="0"/>
            <a:t> và </a:t>
          </a:r>
          <a:r>
            <a:rPr lang="vi-VN" b="1" i="0" dirty="0"/>
            <a:t>80.000 shop tại Việt Nam đã đóng cửa chỉ trong nửa đầu năm 2025</a:t>
          </a:r>
          <a:r>
            <a:rPr lang="vi-VN" b="0" i="0" dirty="0"/>
            <a:t>. </a:t>
          </a:r>
          <a:endParaRPr lang="en-US" dirty="0"/>
        </a:p>
      </dgm:t>
    </dgm:pt>
    <dgm:pt modelId="{71521CBA-A74F-463C-BD52-9E07A16E8E57}" type="parTrans" cxnId="{33AFA0A9-2E6D-488A-9856-1253EB9A5B58}">
      <dgm:prSet/>
      <dgm:spPr/>
      <dgm:t>
        <a:bodyPr/>
        <a:lstStyle/>
        <a:p>
          <a:endParaRPr lang="en-US"/>
        </a:p>
      </dgm:t>
    </dgm:pt>
    <dgm:pt modelId="{31B22957-E2CD-493C-9B0A-AD2827794BE0}" type="sibTrans" cxnId="{33AFA0A9-2E6D-488A-9856-1253EB9A5B58}">
      <dgm:prSet/>
      <dgm:spPr/>
      <dgm:t>
        <a:bodyPr/>
        <a:lstStyle/>
        <a:p>
          <a:endParaRPr lang="en-US"/>
        </a:p>
      </dgm:t>
    </dgm:pt>
    <dgm:pt modelId="{289424EB-C7C4-413D-8A30-C0B9DE584DC3}" type="pres">
      <dgm:prSet presAssocID="{9CE33C3B-AC14-4614-982B-B20672E15AE7}" presName="Name0" presStyleCnt="0">
        <dgm:presLayoutVars>
          <dgm:dir/>
          <dgm:animLvl val="lvl"/>
          <dgm:resizeHandles val="exact"/>
        </dgm:presLayoutVars>
      </dgm:prSet>
      <dgm:spPr/>
    </dgm:pt>
    <dgm:pt modelId="{1297ABFF-808A-4C56-8E33-697DE2D52697}" type="pres">
      <dgm:prSet presAssocID="{E0677E88-C26D-4847-B352-0F2B6B5D8A9D}" presName="composite" presStyleCnt="0"/>
      <dgm:spPr/>
    </dgm:pt>
    <dgm:pt modelId="{3E769E08-D9C2-4B0E-9A62-DA824B16710D}" type="pres">
      <dgm:prSet presAssocID="{E0677E88-C26D-4847-B352-0F2B6B5D8A9D}" presName="parTx" presStyleLbl="alignNode1" presStyleIdx="0" presStyleCnt="1">
        <dgm:presLayoutVars>
          <dgm:chMax val="0"/>
          <dgm:chPref val="0"/>
          <dgm:bulletEnabled val="1"/>
        </dgm:presLayoutVars>
      </dgm:prSet>
      <dgm:spPr/>
    </dgm:pt>
    <dgm:pt modelId="{FC753A6F-4DA6-4318-8E51-AB39E0C4533E}" type="pres">
      <dgm:prSet presAssocID="{E0677E88-C26D-4847-B352-0F2B6B5D8A9D}" presName="desTx" presStyleLbl="alignAccFollowNode1" presStyleIdx="0" presStyleCnt="1">
        <dgm:presLayoutVars>
          <dgm:bulletEnabled val="1"/>
        </dgm:presLayoutVars>
      </dgm:prSet>
      <dgm:spPr/>
    </dgm:pt>
  </dgm:ptLst>
  <dgm:cxnLst>
    <dgm:cxn modelId="{17FF561B-B83C-483F-B89E-59F0899D8964}" type="presOf" srcId="{9CE33C3B-AC14-4614-982B-B20672E15AE7}" destId="{289424EB-C7C4-413D-8A30-C0B9DE584DC3}" srcOrd="0" destOrd="0" presId="urn:microsoft.com/office/officeart/2005/8/layout/hList1"/>
    <dgm:cxn modelId="{678A5A4D-AF7E-42C6-A713-D3A945C6DF94}" type="presOf" srcId="{E3604E06-0292-4133-935B-A7427A4004F1}" destId="{FC753A6F-4DA6-4318-8E51-AB39E0C4533E}" srcOrd="0" destOrd="0" presId="urn:microsoft.com/office/officeart/2005/8/layout/hList1"/>
    <dgm:cxn modelId="{ACE50152-A288-49A2-81E1-95DBBF7F18EF}" srcId="{9CE33C3B-AC14-4614-982B-B20672E15AE7}" destId="{E0677E88-C26D-4847-B352-0F2B6B5D8A9D}" srcOrd="0" destOrd="0" parTransId="{7C6A51B4-90C0-49EA-A26D-1050131C5059}" sibTransId="{53A81297-4B59-4A70-BFB8-8AEA35A03562}"/>
    <dgm:cxn modelId="{3990C477-01A4-43BB-ABB6-9158155D3B79}" srcId="{E0677E88-C26D-4847-B352-0F2B6B5D8A9D}" destId="{E3604E06-0292-4133-935B-A7427A4004F1}" srcOrd="0" destOrd="0" parTransId="{7F780331-BB8A-45B2-9176-1FA53074112A}" sibTransId="{46F07E65-423D-4DFE-9466-42E1C88504DF}"/>
    <dgm:cxn modelId="{33AFA0A9-2E6D-488A-9856-1253EB9A5B58}" srcId="{E0677E88-C26D-4847-B352-0F2B6B5D8A9D}" destId="{591E952F-6778-4E02-AA8C-8AC486B37A16}" srcOrd="1" destOrd="0" parTransId="{71521CBA-A74F-463C-BD52-9E07A16E8E57}" sibTransId="{31B22957-E2CD-493C-9B0A-AD2827794BE0}"/>
    <dgm:cxn modelId="{1A58A9BA-3D45-4108-A0ED-3D0A99B69BE6}" type="presOf" srcId="{E0677E88-C26D-4847-B352-0F2B6B5D8A9D}" destId="{3E769E08-D9C2-4B0E-9A62-DA824B16710D}" srcOrd="0" destOrd="0" presId="urn:microsoft.com/office/officeart/2005/8/layout/hList1"/>
    <dgm:cxn modelId="{48AB0FDF-5197-4A0D-B80D-201B2E6630B3}" type="presOf" srcId="{591E952F-6778-4E02-AA8C-8AC486B37A16}" destId="{FC753A6F-4DA6-4318-8E51-AB39E0C4533E}" srcOrd="0" destOrd="1" presId="urn:microsoft.com/office/officeart/2005/8/layout/hList1"/>
    <dgm:cxn modelId="{8152DE39-F9A2-4300-BEB8-6D19ECE45AE8}" type="presParOf" srcId="{289424EB-C7C4-413D-8A30-C0B9DE584DC3}" destId="{1297ABFF-808A-4C56-8E33-697DE2D52697}" srcOrd="0" destOrd="0" presId="urn:microsoft.com/office/officeart/2005/8/layout/hList1"/>
    <dgm:cxn modelId="{E0E2A31A-5E74-4B35-9971-BDBAC8B0539B}" type="presParOf" srcId="{1297ABFF-808A-4C56-8E33-697DE2D52697}" destId="{3E769E08-D9C2-4B0E-9A62-DA824B16710D}" srcOrd="0" destOrd="0" presId="urn:microsoft.com/office/officeart/2005/8/layout/hList1"/>
    <dgm:cxn modelId="{3F8E224F-D079-4629-8240-3616C771E1D0}" type="presParOf" srcId="{1297ABFF-808A-4C56-8E33-697DE2D52697}" destId="{FC753A6F-4DA6-4318-8E51-AB39E0C4533E}" srcOrd="1" destOrd="0" presId="urn:microsoft.com/office/officeart/2005/8/layout/h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CE33C3B-AC14-4614-982B-B20672E15AE7}" type="doc">
      <dgm:prSet loTypeId="urn:microsoft.com/office/officeart/2005/8/layout/hList1" loCatId="list" qsTypeId="urn:microsoft.com/office/officeart/2005/8/quickstyle/simple1" qsCatId="simple" csTypeId="urn:microsoft.com/office/officeart/2005/8/colors/colorful2" csCatId="colorful" phldr="1"/>
      <dgm:spPr/>
      <dgm:t>
        <a:bodyPr/>
        <a:lstStyle/>
        <a:p>
          <a:endParaRPr lang="en-US"/>
        </a:p>
      </dgm:t>
    </dgm:pt>
    <dgm:pt modelId="{E0677E88-C26D-4847-B352-0F2B6B5D8A9D}">
      <dgm:prSet/>
      <dgm:spPr/>
      <dgm:t>
        <a:bodyPr/>
        <a:lstStyle/>
        <a:p>
          <a:r>
            <a:rPr lang="en-US" dirty="0" err="1"/>
            <a:t>Bài</a:t>
          </a:r>
          <a:r>
            <a:rPr lang="en-US" dirty="0"/>
            <a:t> </a:t>
          </a:r>
          <a:r>
            <a:rPr lang="en-US" dirty="0" err="1"/>
            <a:t>toán</a:t>
          </a:r>
          <a:endParaRPr lang="en-US" dirty="0"/>
        </a:p>
      </dgm:t>
    </dgm:pt>
    <dgm:pt modelId="{7C6A51B4-90C0-49EA-A26D-1050131C5059}" type="parTrans" cxnId="{ACE50152-A288-49A2-81E1-95DBBF7F18EF}">
      <dgm:prSet/>
      <dgm:spPr/>
      <dgm:t>
        <a:bodyPr/>
        <a:lstStyle/>
        <a:p>
          <a:endParaRPr lang="en-US"/>
        </a:p>
      </dgm:t>
    </dgm:pt>
    <dgm:pt modelId="{53A81297-4B59-4A70-BFB8-8AEA35A03562}" type="sibTrans" cxnId="{ACE50152-A288-49A2-81E1-95DBBF7F18EF}">
      <dgm:prSet/>
      <dgm:spPr/>
      <dgm:t>
        <a:bodyPr/>
        <a:lstStyle/>
        <a:p>
          <a:endParaRPr lang="en-US"/>
        </a:p>
      </dgm:t>
    </dgm:pt>
    <dgm:pt modelId="{761275E9-05E5-435E-8F8C-7D2BC1262CFB}">
      <dgm:prSet/>
      <dgm:spPr/>
      <dgm:t>
        <a:bodyPr/>
        <a:lstStyle/>
        <a:p>
          <a:r>
            <a:rPr lang="en-US" b="0" i="0" dirty="0" err="1"/>
            <a:t>Ứng</a:t>
          </a:r>
          <a:r>
            <a:rPr lang="en-US" b="0" i="0" dirty="0"/>
            <a:t> </a:t>
          </a:r>
          <a:r>
            <a:rPr lang="en-US" b="0" i="0" dirty="0" err="1"/>
            <a:t>dụng</a:t>
          </a:r>
          <a:r>
            <a:rPr lang="en-US" b="0" i="0" dirty="0"/>
            <a:t> khoa </a:t>
          </a:r>
          <a:r>
            <a:rPr lang="en-US" b="0" i="0" dirty="0" err="1"/>
            <a:t>học</a:t>
          </a:r>
          <a:r>
            <a:rPr lang="en-US" b="0" i="0" dirty="0"/>
            <a:t> </a:t>
          </a:r>
          <a:r>
            <a:rPr lang="en-US" b="0" i="0" dirty="0" err="1"/>
            <a:t>dữ</a:t>
          </a:r>
          <a:r>
            <a:rPr lang="en-US" b="0" i="0" dirty="0"/>
            <a:t> </a:t>
          </a:r>
          <a:r>
            <a:rPr lang="en-US" b="0" i="0" dirty="0" err="1"/>
            <a:t>liệu</a:t>
          </a:r>
          <a:r>
            <a:rPr lang="en-US" b="0" i="0" dirty="0"/>
            <a:t>, </a:t>
          </a:r>
          <a:r>
            <a:rPr lang="en-US" b="0" i="0" dirty="0" err="1"/>
            <a:t>dự</a:t>
          </a:r>
          <a:r>
            <a:rPr lang="en-US" b="0" i="0" dirty="0"/>
            <a:t> </a:t>
          </a:r>
          <a:r>
            <a:rPr lang="en-US" b="0" i="0" dirty="0" err="1"/>
            <a:t>án</a:t>
          </a:r>
          <a:r>
            <a:rPr lang="en-US" b="0" i="0" dirty="0"/>
            <a:t> </a:t>
          </a:r>
          <a:r>
            <a:rPr lang="en-US" b="0" i="0" dirty="0" err="1"/>
            <a:t>này</a:t>
          </a:r>
          <a:r>
            <a:rPr lang="en-US" b="0" i="0" dirty="0"/>
            <a:t> </a:t>
          </a:r>
          <a:r>
            <a:rPr lang="en-US" b="0" i="0" dirty="0" err="1"/>
            <a:t>cung</a:t>
          </a:r>
          <a:r>
            <a:rPr lang="en-US" b="0" i="0" dirty="0"/>
            <a:t> </a:t>
          </a:r>
          <a:r>
            <a:rPr lang="en-US" b="0" i="0" dirty="0" err="1"/>
            <a:t>cấp</a:t>
          </a:r>
          <a:r>
            <a:rPr lang="en-US" b="0" i="0" dirty="0"/>
            <a:t> </a:t>
          </a:r>
          <a:r>
            <a:rPr lang="en-US" b="0" i="0" dirty="0" err="1"/>
            <a:t>một</a:t>
          </a:r>
          <a:r>
            <a:rPr lang="en-US" b="0" i="0" dirty="0"/>
            <a:t> </a:t>
          </a:r>
          <a:r>
            <a:rPr lang="en-US" b="0" i="0" dirty="0" err="1"/>
            <a:t>nền</a:t>
          </a:r>
          <a:r>
            <a:rPr lang="en-US" b="0" i="0" dirty="0"/>
            <a:t> </a:t>
          </a:r>
          <a:r>
            <a:rPr lang="en-US" b="0" i="0" dirty="0" err="1"/>
            <a:t>tảng</a:t>
          </a:r>
          <a:r>
            <a:rPr lang="en-US" b="0" i="0" dirty="0"/>
            <a:t> </a:t>
          </a:r>
          <a:r>
            <a:rPr lang="en-US" b="0" i="0" dirty="0" err="1"/>
            <a:t>toàn</a:t>
          </a:r>
          <a:r>
            <a:rPr lang="en-US" b="0" i="0" dirty="0"/>
            <a:t> </a:t>
          </a:r>
          <a:r>
            <a:rPr lang="en-US" b="0" i="0" dirty="0" err="1"/>
            <a:t>diện</a:t>
          </a:r>
          <a:r>
            <a:rPr lang="en-US" b="0" i="0" dirty="0"/>
            <a:t> </a:t>
          </a:r>
          <a:r>
            <a:rPr lang="en-US" b="0" i="0" dirty="0" err="1"/>
            <a:t>với</a:t>
          </a:r>
          <a:r>
            <a:rPr lang="en-US" b="0" i="0" dirty="0"/>
            <a:t> </a:t>
          </a:r>
          <a:r>
            <a:rPr lang="en-US" b="0" i="0" dirty="0" err="1"/>
            <a:t>hai</a:t>
          </a:r>
          <a:r>
            <a:rPr lang="en-US" b="0" i="0" dirty="0"/>
            <a:t> </a:t>
          </a:r>
          <a:r>
            <a:rPr lang="en-US" b="0" i="0" dirty="0" err="1"/>
            <a:t>nòng</a:t>
          </a:r>
          <a:r>
            <a:rPr lang="en-US" b="0" i="0" dirty="0"/>
            <a:t> </a:t>
          </a:r>
          <a:r>
            <a:rPr lang="en-US" b="0" i="0" dirty="0" err="1"/>
            <a:t>cốt</a:t>
          </a:r>
          <a:r>
            <a:rPr lang="en-US" b="0" i="0" dirty="0"/>
            <a:t>:</a:t>
          </a:r>
          <a:endParaRPr lang="en-US" dirty="0"/>
        </a:p>
      </dgm:t>
    </dgm:pt>
    <dgm:pt modelId="{A544AC21-D490-4CF7-A79A-AC70FD27C013}" type="parTrans" cxnId="{25E07855-41D8-4755-8A1F-EED2F45B9A71}">
      <dgm:prSet/>
      <dgm:spPr/>
      <dgm:t>
        <a:bodyPr/>
        <a:lstStyle/>
        <a:p>
          <a:endParaRPr lang="en-US"/>
        </a:p>
      </dgm:t>
    </dgm:pt>
    <dgm:pt modelId="{CBB046FC-9365-48E2-A0F8-306BDAFC75DA}" type="sibTrans" cxnId="{25E07855-41D8-4755-8A1F-EED2F45B9A71}">
      <dgm:prSet/>
      <dgm:spPr/>
      <dgm:t>
        <a:bodyPr/>
        <a:lstStyle/>
        <a:p>
          <a:endParaRPr lang="en-US"/>
        </a:p>
      </dgm:t>
    </dgm:pt>
    <dgm:pt modelId="{CDBC552F-8A66-48C8-8526-94934C700741}">
      <dgm:prSet/>
      <dgm:spPr/>
      <dgm:t>
        <a:bodyPr/>
        <a:lstStyle/>
        <a:p>
          <a:r>
            <a:rPr lang="vi-VN" b="1" i="0" dirty="0"/>
            <a:t>Dự đoán giá</a:t>
          </a:r>
          <a:endParaRPr lang="en-US" dirty="0"/>
        </a:p>
      </dgm:t>
    </dgm:pt>
    <dgm:pt modelId="{E54A2539-09FD-4402-9C33-501E2C5F5141}" type="parTrans" cxnId="{EC9CD03D-9F60-4CED-9FB5-30D8C1A2F320}">
      <dgm:prSet/>
      <dgm:spPr/>
      <dgm:t>
        <a:bodyPr/>
        <a:lstStyle/>
        <a:p>
          <a:endParaRPr lang="en-US"/>
        </a:p>
      </dgm:t>
    </dgm:pt>
    <dgm:pt modelId="{6CB5CFF7-0DAC-4EC5-AD08-793C5C392C83}" type="sibTrans" cxnId="{EC9CD03D-9F60-4CED-9FB5-30D8C1A2F320}">
      <dgm:prSet/>
      <dgm:spPr/>
      <dgm:t>
        <a:bodyPr/>
        <a:lstStyle/>
        <a:p>
          <a:endParaRPr lang="en-US"/>
        </a:p>
      </dgm:t>
    </dgm:pt>
    <dgm:pt modelId="{D1AF5AFB-3416-4620-B3DB-765CFA52E0F3}">
      <dgm:prSet/>
      <dgm:spPr/>
      <dgm:t>
        <a:bodyPr/>
        <a:lstStyle/>
        <a:p>
          <a:r>
            <a:rPr lang="vi-VN" b="1" i="0" dirty="0"/>
            <a:t>Hệ thống gợi ý kết hợp</a:t>
          </a:r>
          <a:endParaRPr lang="en-US" dirty="0"/>
        </a:p>
      </dgm:t>
    </dgm:pt>
    <dgm:pt modelId="{E815CE4B-BB1D-4B01-9922-27154E36EB32}" type="parTrans" cxnId="{D4B0C2DC-D55C-4B95-8FF0-8692604B3861}">
      <dgm:prSet/>
      <dgm:spPr/>
      <dgm:t>
        <a:bodyPr/>
        <a:lstStyle/>
        <a:p>
          <a:endParaRPr lang="en-US"/>
        </a:p>
      </dgm:t>
    </dgm:pt>
    <dgm:pt modelId="{D609A9C0-C243-4D4F-80C1-F0A1C57F4A2D}" type="sibTrans" cxnId="{D4B0C2DC-D55C-4B95-8FF0-8692604B3861}">
      <dgm:prSet/>
      <dgm:spPr/>
      <dgm:t>
        <a:bodyPr/>
        <a:lstStyle/>
        <a:p>
          <a:endParaRPr lang="en-US"/>
        </a:p>
      </dgm:t>
    </dgm:pt>
    <dgm:pt modelId="{894BC18D-CE4A-4E44-9B91-06E850CE0308}" type="pres">
      <dgm:prSet presAssocID="{9CE33C3B-AC14-4614-982B-B20672E15AE7}" presName="Name0" presStyleCnt="0">
        <dgm:presLayoutVars>
          <dgm:dir/>
          <dgm:animLvl val="lvl"/>
          <dgm:resizeHandles val="exact"/>
        </dgm:presLayoutVars>
      </dgm:prSet>
      <dgm:spPr/>
    </dgm:pt>
    <dgm:pt modelId="{FB46B4DA-1730-4A31-9986-64076D0D7B3E}" type="pres">
      <dgm:prSet presAssocID="{E0677E88-C26D-4847-B352-0F2B6B5D8A9D}" presName="composite" presStyleCnt="0"/>
      <dgm:spPr/>
    </dgm:pt>
    <dgm:pt modelId="{97854B66-7DDE-4F06-8842-4C647202E954}" type="pres">
      <dgm:prSet presAssocID="{E0677E88-C26D-4847-B352-0F2B6B5D8A9D}" presName="parTx" presStyleLbl="alignNode1" presStyleIdx="0" presStyleCnt="1" custLinFactY="-100000" custLinFactNeighborX="-8978" custLinFactNeighborY="-111667">
        <dgm:presLayoutVars>
          <dgm:chMax val="0"/>
          <dgm:chPref val="0"/>
          <dgm:bulletEnabled val="1"/>
        </dgm:presLayoutVars>
      </dgm:prSet>
      <dgm:spPr/>
    </dgm:pt>
    <dgm:pt modelId="{1E56748D-D031-4749-87AE-F65B11BD90E7}" type="pres">
      <dgm:prSet presAssocID="{E0677E88-C26D-4847-B352-0F2B6B5D8A9D}" presName="desTx" presStyleLbl="alignAccFollowNode1" presStyleIdx="0" presStyleCnt="1">
        <dgm:presLayoutVars>
          <dgm:bulletEnabled val="1"/>
        </dgm:presLayoutVars>
      </dgm:prSet>
      <dgm:spPr/>
    </dgm:pt>
  </dgm:ptLst>
  <dgm:cxnLst>
    <dgm:cxn modelId="{59D8AD22-384C-44BE-B6B8-EA7BE765FD63}" type="presOf" srcId="{761275E9-05E5-435E-8F8C-7D2BC1262CFB}" destId="{1E56748D-D031-4749-87AE-F65B11BD90E7}" srcOrd="0" destOrd="0" presId="urn:microsoft.com/office/officeart/2005/8/layout/hList1"/>
    <dgm:cxn modelId="{EC9CD03D-9F60-4CED-9FB5-30D8C1A2F320}" srcId="{761275E9-05E5-435E-8F8C-7D2BC1262CFB}" destId="{CDBC552F-8A66-48C8-8526-94934C700741}" srcOrd="0" destOrd="0" parTransId="{E54A2539-09FD-4402-9C33-501E2C5F5141}" sibTransId="{6CB5CFF7-0DAC-4EC5-AD08-793C5C392C83}"/>
    <dgm:cxn modelId="{EC5DE65F-8F5D-4172-AE7F-26A5217FC180}" type="presOf" srcId="{CDBC552F-8A66-48C8-8526-94934C700741}" destId="{1E56748D-D031-4749-87AE-F65B11BD90E7}" srcOrd="0" destOrd="1" presId="urn:microsoft.com/office/officeart/2005/8/layout/hList1"/>
    <dgm:cxn modelId="{ACE50152-A288-49A2-81E1-95DBBF7F18EF}" srcId="{9CE33C3B-AC14-4614-982B-B20672E15AE7}" destId="{E0677E88-C26D-4847-B352-0F2B6B5D8A9D}" srcOrd="0" destOrd="0" parTransId="{7C6A51B4-90C0-49EA-A26D-1050131C5059}" sibTransId="{53A81297-4B59-4A70-BFB8-8AEA35A03562}"/>
    <dgm:cxn modelId="{58848B73-FB8D-4CB2-88C2-2353764FBB0B}" type="presOf" srcId="{9CE33C3B-AC14-4614-982B-B20672E15AE7}" destId="{894BC18D-CE4A-4E44-9B91-06E850CE0308}" srcOrd="0" destOrd="0" presId="urn:microsoft.com/office/officeart/2005/8/layout/hList1"/>
    <dgm:cxn modelId="{25E07855-41D8-4755-8A1F-EED2F45B9A71}" srcId="{E0677E88-C26D-4847-B352-0F2B6B5D8A9D}" destId="{761275E9-05E5-435E-8F8C-7D2BC1262CFB}" srcOrd="0" destOrd="0" parTransId="{A544AC21-D490-4CF7-A79A-AC70FD27C013}" sibTransId="{CBB046FC-9365-48E2-A0F8-306BDAFC75DA}"/>
    <dgm:cxn modelId="{F2EACB93-B574-4FC9-9503-863386F59703}" type="presOf" srcId="{E0677E88-C26D-4847-B352-0F2B6B5D8A9D}" destId="{97854B66-7DDE-4F06-8842-4C647202E954}" srcOrd="0" destOrd="0" presId="urn:microsoft.com/office/officeart/2005/8/layout/hList1"/>
    <dgm:cxn modelId="{D4B0C2DC-D55C-4B95-8FF0-8692604B3861}" srcId="{761275E9-05E5-435E-8F8C-7D2BC1262CFB}" destId="{D1AF5AFB-3416-4620-B3DB-765CFA52E0F3}" srcOrd="1" destOrd="0" parTransId="{E815CE4B-BB1D-4B01-9922-27154E36EB32}" sibTransId="{D609A9C0-C243-4D4F-80C1-F0A1C57F4A2D}"/>
    <dgm:cxn modelId="{BD505FDF-0153-4403-BE38-ED6D17C8D70F}" type="presOf" srcId="{D1AF5AFB-3416-4620-B3DB-765CFA52E0F3}" destId="{1E56748D-D031-4749-87AE-F65B11BD90E7}" srcOrd="0" destOrd="2" presId="urn:microsoft.com/office/officeart/2005/8/layout/hList1"/>
    <dgm:cxn modelId="{87F7DA3A-2200-468F-AEAC-74C3BC1C8185}" type="presParOf" srcId="{894BC18D-CE4A-4E44-9B91-06E850CE0308}" destId="{FB46B4DA-1730-4A31-9986-64076D0D7B3E}" srcOrd="0" destOrd="0" presId="urn:microsoft.com/office/officeart/2005/8/layout/hList1"/>
    <dgm:cxn modelId="{97051B29-4B12-41B5-A740-633E5DBD17C5}" type="presParOf" srcId="{FB46B4DA-1730-4A31-9986-64076D0D7B3E}" destId="{97854B66-7DDE-4F06-8842-4C647202E954}" srcOrd="0" destOrd="0" presId="urn:microsoft.com/office/officeart/2005/8/layout/hList1"/>
    <dgm:cxn modelId="{D7B76F12-D1F7-4DC4-8401-015DE8C03707}" type="presParOf" srcId="{FB46B4DA-1730-4A31-9986-64076D0D7B3E}" destId="{1E56748D-D031-4749-87AE-F65B11BD90E7}" srcOrd="1" destOrd="0" presId="urn:microsoft.com/office/officeart/2005/8/layout/h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93D4DFA-821F-47F0-80CC-CF2D15328312}" type="doc">
      <dgm:prSet loTypeId="urn:microsoft.com/office/officeart/2008/layout/LinedList" loCatId="hierarchy" qsTypeId="urn:microsoft.com/office/officeart/2005/8/quickstyle/simple1" qsCatId="simple" csTypeId="urn:microsoft.com/office/officeart/2005/8/colors/accent1_2" csCatId="accent1" phldr="1"/>
      <dgm:spPr/>
      <dgm:t>
        <a:bodyPr/>
        <a:lstStyle/>
        <a:p>
          <a:endParaRPr lang="en-US"/>
        </a:p>
      </dgm:t>
    </dgm:pt>
    <dgm:pt modelId="{4485B44E-20F5-4B28-AA40-4361C468891F}">
      <dgm:prSet/>
      <dgm:spPr/>
      <dgm:t>
        <a:bodyPr/>
        <a:lstStyle/>
        <a:p>
          <a:r>
            <a:rPr lang="vi-VN" b="1" dirty="0">
              <a:solidFill>
                <a:schemeClr val="bg2"/>
              </a:solidFill>
            </a:rPr>
            <a:t>Nguyễn Văn Sơn</a:t>
          </a:r>
          <a:r>
            <a:rPr lang="vi-VN" dirty="0">
              <a:solidFill>
                <a:schemeClr val="bg2"/>
              </a:solidFill>
            </a:rPr>
            <a:t> </a:t>
          </a:r>
          <a:endParaRPr lang="en-US" dirty="0">
            <a:solidFill>
              <a:schemeClr val="bg2"/>
            </a:solidFill>
          </a:endParaRPr>
        </a:p>
      </dgm:t>
    </dgm:pt>
    <dgm:pt modelId="{6FAE3B76-4126-4D3F-85F8-99CA3E661617}" type="parTrans" cxnId="{180CD4FF-22B9-4725-8E91-AA291CD96123}">
      <dgm:prSet/>
      <dgm:spPr/>
      <dgm:t>
        <a:bodyPr/>
        <a:lstStyle/>
        <a:p>
          <a:endParaRPr lang="en-US">
            <a:solidFill>
              <a:schemeClr val="bg2"/>
            </a:solidFill>
          </a:endParaRPr>
        </a:p>
      </dgm:t>
    </dgm:pt>
    <dgm:pt modelId="{7738A1A2-E2E4-4192-B8CC-C822D4B48183}" type="sibTrans" cxnId="{180CD4FF-22B9-4725-8E91-AA291CD96123}">
      <dgm:prSet/>
      <dgm:spPr/>
      <dgm:t>
        <a:bodyPr/>
        <a:lstStyle/>
        <a:p>
          <a:endParaRPr lang="en-US">
            <a:solidFill>
              <a:schemeClr val="bg2"/>
            </a:solidFill>
          </a:endParaRPr>
        </a:p>
      </dgm:t>
    </dgm:pt>
    <dgm:pt modelId="{F37D61B4-2313-49A2-BDF0-CEC62A61D981}">
      <dgm:prSet/>
      <dgm:spPr/>
      <dgm:t>
        <a:bodyPr/>
        <a:lstStyle/>
        <a:p>
          <a:r>
            <a:rPr lang="vi-VN" b="1" dirty="0">
              <a:solidFill>
                <a:schemeClr val="bg2"/>
              </a:solidFill>
            </a:rPr>
            <a:t>Nguyễn Hoàng Thắng</a:t>
          </a:r>
          <a:r>
            <a:rPr lang="vi-VN" dirty="0">
              <a:solidFill>
                <a:schemeClr val="bg2"/>
              </a:solidFill>
            </a:rPr>
            <a:t> </a:t>
          </a:r>
          <a:endParaRPr lang="en-US" dirty="0">
            <a:solidFill>
              <a:schemeClr val="bg2"/>
            </a:solidFill>
          </a:endParaRPr>
        </a:p>
      </dgm:t>
    </dgm:pt>
    <dgm:pt modelId="{B7E73C27-A002-486E-9B43-D08355814C95}" type="parTrans" cxnId="{EC566794-13E3-4DA6-A133-193C55AF0DBC}">
      <dgm:prSet/>
      <dgm:spPr/>
      <dgm:t>
        <a:bodyPr/>
        <a:lstStyle/>
        <a:p>
          <a:endParaRPr lang="en-US">
            <a:solidFill>
              <a:schemeClr val="bg2"/>
            </a:solidFill>
          </a:endParaRPr>
        </a:p>
      </dgm:t>
    </dgm:pt>
    <dgm:pt modelId="{D7EFF2A7-89B2-4ED7-BE9E-47C836012612}" type="sibTrans" cxnId="{EC566794-13E3-4DA6-A133-193C55AF0DBC}">
      <dgm:prSet/>
      <dgm:spPr/>
      <dgm:t>
        <a:bodyPr/>
        <a:lstStyle/>
        <a:p>
          <a:endParaRPr lang="en-US">
            <a:solidFill>
              <a:schemeClr val="bg2"/>
            </a:solidFill>
          </a:endParaRPr>
        </a:p>
      </dgm:t>
    </dgm:pt>
    <dgm:pt modelId="{DCE467CD-D25B-4DE8-8458-D9FF8F546801}">
      <dgm:prSet/>
      <dgm:spPr/>
      <dgm:t>
        <a:bodyPr/>
        <a:lstStyle/>
        <a:p>
          <a:r>
            <a:rPr lang="vi-VN" b="1" dirty="0">
              <a:solidFill>
                <a:schemeClr val="bg2"/>
              </a:solidFill>
            </a:rPr>
            <a:t>Vũ Hải Đăng</a:t>
          </a:r>
          <a:r>
            <a:rPr lang="vi-VN" dirty="0">
              <a:solidFill>
                <a:schemeClr val="bg2"/>
              </a:solidFill>
            </a:rPr>
            <a:t> </a:t>
          </a:r>
          <a:endParaRPr lang="en-US" dirty="0">
            <a:solidFill>
              <a:schemeClr val="bg2"/>
            </a:solidFill>
          </a:endParaRPr>
        </a:p>
      </dgm:t>
    </dgm:pt>
    <dgm:pt modelId="{B3B3566C-1692-405B-BB58-8F570406B30B}" type="parTrans" cxnId="{39E67C60-0748-4D44-9F9B-3200CD121206}">
      <dgm:prSet/>
      <dgm:spPr/>
      <dgm:t>
        <a:bodyPr/>
        <a:lstStyle/>
        <a:p>
          <a:endParaRPr lang="en-US">
            <a:solidFill>
              <a:schemeClr val="bg2"/>
            </a:solidFill>
          </a:endParaRPr>
        </a:p>
      </dgm:t>
    </dgm:pt>
    <dgm:pt modelId="{77A3CEB1-9F88-4BBE-BE65-E1EAADC4E778}" type="sibTrans" cxnId="{39E67C60-0748-4D44-9F9B-3200CD121206}">
      <dgm:prSet/>
      <dgm:spPr/>
      <dgm:t>
        <a:bodyPr/>
        <a:lstStyle/>
        <a:p>
          <a:endParaRPr lang="en-US">
            <a:solidFill>
              <a:schemeClr val="bg2"/>
            </a:solidFill>
          </a:endParaRPr>
        </a:p>
      </dgm:t>
    </dgm:pt>
    <dgm:pt modelId="{A2CEB055-B675-4C32-9935-8D3289A07251}">
      <dgm:prSet/>
      <dgm:spPr/>
      <dgm:t>
        <a:bodyPr/>
        <a:lstStyle/>
        <a:p>
          <a:r>
            <a:rPr lang="vi-VN" b="1" dirty="0">
              <a:solidFill>
                <a:schemeClr val="bg2"/>
              </a:solidFill>
            </a:rPr>
            <a:t>Dương Đình Hiếu</a:t>
          </a:r>
          <a:r>
            <a:rPr lang="vi-VN" dirty="0">
              <a:solidFill>
                <a:schemeClr val="bg2"/>
              </a:solidFill>
            </a:rPr>
            <a:t> </a:t>
          </a:r>
          <a:endParaRPr lang="en-US" dirty="0">
            <a:solidFill>
              <a:schemeClr val="bg2"/>
            </a:solidFill>
          </a:endParaRPr>
        </a:p>
      </dgm:t>
    </dgm:pt>
    <dgm:pt modelId="{6CBC9407-89D2-4813-9E50-876EDB74822D}" type="parTrans" cxnId="{8BC6C949-8272-406E-9784-338C52ACDBF4}">
      <dgm:prSet/>
      <dgm:spPr/>
      <dgm:t>
        <a:bodyPr/>
        <a:lstStyle/>
        <a:p>
          <a:endParaRPr lang="en-US">
            <a:solidFill>
              <a:schemeClr val="bg2"/>
            </a:solidFill>
          </a:endParaRPr>
        </a:p>
      </dgm:t>
    </dgm:pt>
    <dgm:pt modelId="{6FCCE1F7-5FCD-432D-9ED6-6BD3FD66F1F2}" type="sibTrans" cxnId="{8BC6C949-8272-406E-9784-338C52ACDBF4}">
      <dgm:prSet/>
      <dgm:spPr/>
      <dgm:t>
        <a:bodyPr/>
        <a:lstStyle/>
        <a:p>
          <a:endParaRPr lang="en-US">
            <a:solidFill>
              <a:schemeClr val="bg2"/>
            </a:solidFill>
          </a:endParaRPr>
        </a:p>
      </dgm:t>
    </dgm:pt>
    <dgm:pt modelId="{433BA342-5EFF-4083-A87C-F4DF1D48E53D}">
      <dgm:prSet/>
      <dgm:spPr/>
      <dgm:t>
        <a:bodyPr/>
        <a:lstStyle/>
        <a:p>
          <a:r>
            <a:rPr lang="vi-VN" dirty="0">
              <a:solidFill>
                <a:schemeClr val="bg2"/>
              </a:solidFill>
            </a:rPr>
            <a:t> Data Scientist (Lead)</a:t>
          </a:r>
          <a:endParaRPr lang="en-US" dirty="0">
            <a:solidFill>
              <a:schemeClr val="bg2"/>
            </a:solidFill>
          </a:endParaRPr>
        </a:p>
      </dgm:t>
    </dgm:pt>
    <dgm:pt modelId="{55DE7255-BF4A-4F5F-8D81-D1EA80C7D269}" type="parTrans" cxnId="{75B08381-9439-47AE-8335-C256B7369B53}">
      <dgm:prSet/>
      <dgm:spPr/>
      <dgm:t>
        <a:bodyPr/>
        <a:lstStyle/>
        <a:p>
          <a:endParaRPr lang="en-US">
            <a:solidFill>
              <a:schemeClr val="bg2"/>
            </a:solidFill>
          </a:endParaRPr>
        </a:p>
      </dgm:t>
    </dgm:pt>
    <dgm:pt modelId="{6F044445-0E67-4B2E-8D62-17A3C8906747}" type="sibTrans" cxnId="{75B08381-9439-47AE-8335-C256B7369B53}">
      <dgm:prSet/>
      <dgm:spPr/>
      <dgm:t>
        <a:bodyPr/>
        <a:lstStyle/>
        <a:p>
          <a:endParaRPr lang="en-US">
            <a:solidFill>
              <a:schemeClr val="bg2"/>
            </a:solidFill>
          </a:endParaRPr>
        </a:p>
      </dgm:t>
    </dgm:pt>
    <dgm:pt modelId="{C4BF2B6F-3315-423D-BFE4-FA1AA7F78479}">
      <dgm:prSet/>
      <dgm:spPr/>
      <dgm:t>
        <a:bodyPr/>
        <a:lstStyle/>
        <a:p>
          <a:r>
            <a:rPr lang="vi-VN">
              <a:solidFill>
                <a:schemeClr val="bg2"/>
              </a:solidFill>
            </a:rPr>
            <a:t> Machine Learning Engineer</a:t>
          </a:r>
          <a:endParaRPr lang="en-US" dirty="0">
            <a:solidFill>
              <a:schemeClr val="bg2"/>
            </a:solidFill>
          </a:endParaRPr>
        </a:p>
      </dgm:t>
    </dgm:pt>
    <dgm:pt modelId="{314A2F4C-860E-4EDB-A587-B0808B1D12DD}" type="parTrans" cxnId="{B0F3373D-05D4-4FC4-8AA6-09458C625935}">
      <dgm:prSet/>
      <dgm:spPr/>
      <dgm:t>
        <a:bodyPr/>
        <a:lstStyle/>
        <a:p>
          <a:endParaRPr lang="en-US">
            <a:solidFill>
              <a:schemeClr val="bg2"/>
            </a:solidFill>
          </a:endParaRPr>
        </a:p>
      </dgm:t>
    </dgm:pt>
    <dgm:pt modelId="{009E5CF4-1C5E-41E0-9D16-7A9F73825458}" type="sibTrans" cxnId="{B0F3373D-05D4-4FC4-8AA6-09458C625935}">
      <dgm:prSet/>
      <dgm:spPr/>
      <dgm:t>
        <a:bodyPr/>
        <a:lstStyle/>
        <a:p>
          <a:endParaRPr lang="en-US">
            <a:solidFill>
              <a:schemeClr val="bg2"/>
            </a:solidFill>
          </a:endParaRPr>
        </a:p>
      </dgm:t>
    </dgm:pt>
    <dgm:pt modelId="{AC153949-8093-43BB-9298-D43D4C826329}">
      <dgm:prSet/>
      <dgm:spPr/>
      <dgm:t>
        <a:bodyPr/>
        <a:lstStyle/>
        <a:p>
          <a:r>
            <a:rPr lang="vi-VN">
              <a:solidFill>
                <a:schemeClr val="bg2"/>
              </a:solidFill>
            </a:rPr>
            <a:t> Data Analyst</a:t>
          </a:r>
          <a:endParaRPr lang="en-US" dirty="0">
            <a:solidFill>
              <a:schemeClr val="bg2"/>
            </a:solidFill>
          </a:endParaRPr>
        </a:p>
      </dgm:t>
    </dgm:pt>
    <dgm:pt modelId="{7283DC08-6B4B-4BD8-A9B5-CCFCF57EA664}" type="parTrans" cxnId="{94540871-A774-499A-B087-562E942FFF6C}">
      <dgm:prSet/>
      <dgm:spPr/>
      <dgm:t>
        <a:bodyPr/>
        <a:lstStyle/>
        <a:p>
          <a:endParaRPr lang="en-US">
            <a:solidFill>
              <a:schemeClr val="bg2"/>
            </a:solidFill>
          </a:endParaRPr>
        </a:p>
      </dgm:t>
    </dgm:pt>
    <dgm:pt modelId="{78B23FBB-2C87-4EB8-B02A-8AFEC05C3EFC}" type="sibTrans" cxnId="{94540871-A774-499A-B087-562E942FFF6C}">
      <dgm:prSet/>
      <dgm:spPr/>
      <dgm:t>
        <a:bodyPr/>
        <a:lstStyle/>
        <a:p>
          <a:endParaRPr lang="en-US">
            <a:solidFill>
              <a:schemeClr val="bg2"/>
            </a:solidFill>
          </a:endParaRPr>
        </a:p>
      </dgm:t>
    </dgm:pt>
    <dgm:pt modelId="{7EF83A17-393C-4307-81D2-04AEFB534628}">
      <dgm:prSet/>
      <dgm:spPr/>
      <dgm:t>
        <a:bodyPr/>
        <a:lstStyle/>
        <a:p>
          <a:r>
            <a:rPr lang="vi-VN">
              <a:solidFill>
                <a:schemeClr val="bg2"/>
              </a:solidFill>
            </a:rPr>
            <a:t> AI Engineer</a:t>
          </a:r>
          <a:endParaRPr lang="en-US" dirty="0">
            <a:solidFill>
              <a:schemeClr val="bg2"/>
            </a:solidFill>
          </a:endParaRPr>
        </a:p>
      </dgm:t>
    </dgm:pt>
    <dgm:pt modelId="{9EC4B7DE-5AB7-4724-9434-26D87875367D}" type="parTrans" cxnId="{C032C7B0-1D88-429E-8D96-7F71466FE279}">
      <dgm:prSet/>
      <dgm:spPr/>
      <dgm:t>
        <a:bodyPr/>
        <a:lstStyle/>
        <a:p>
          <a:endParaRPr lang="en-US">
            <a:solidFill>
              <a:schemeClr val="bg2"/>
            </a:solidFill>
          </a:endParaRPr>
        </a:p>
      </dgm:t>
    </dgm:pt>
    <dgm:pt modelId="{58D7686E-F63B-4B1F-8569-44ADF3EEA1E0}" type="sibTrans" cxnId="{C032C7B0-1D88-429E-8D96-7F71466FE279}">
      <dgm:prSet/>
      <dgm:spPr/>
      <dgm:t>
        <a:bodyPr/>
        <a:lstStyle/>
        <a:p>
          <a:endParaRPr lang="en-US">
            <a:solidFill>
              <a:schemeClr val="bg2"/>
            </a:solidFill>
          </a:endParaRPr>
        </a:p>
      </dgm:t>
    </dgm:pt>
    <dgm:pt modelId="{7D4F8882-3436-43BF-AA12-42582BD57E40}" type="pres">
      <dgm:prSet presAssocID="{493D4DFA-821F-47F0-80CC-CF2D15328312}" presName="vert0" presStyleCnt="0">
        <dgm:presLayoutVars>
          <dgm:dir/>
          <dgm:animOne val="branch"/>
          <dgm:animLvl val="lvl"/>
        </dgm:presLayoutVars>
      </dgm:prSet>
      <dgm:spPr/>
    </dgm:pt>
    <dgm:pt modelId="{0BE2BABE-4BE3-4CBE-B717-F27B39298A83}" type="pres">
      <dgm:prSet presAssocID="{4485B44E-20F5-4B28-AA40-4361C468891F}" presName="thickLine" presStyleLbl="alignNode1" presStyleIdx="0" presStyleCnt="4"/>
      <dgm:spPr/>
    </dgm:pt>
    <dgm:pt modelId="{18678D5F-EB14-4409-A586-0AE2FC8FFC42}" type="pres">
      <dgm:prSet presAssocID="{4485B44E-20F5-4B28-AA40-4361C468891F}" presName="horz1" presStyleCnt="0"/>
      <dgm:spPr/>
    </dgm:pt>
    <dgm:pt modelId="{E4A4A354-0DB2-41EA-9C0D-D39BC2839B97}" type="pres">
      <dgm:prSet presAssocID="{4485B44E-20F5-4B28-AA40-4361C468891F}" presName="tx1" presStyleLbl="revTx" presStyleIdx="0" presStyleCnt="8"/>
      <dgm:spPr/>
    </dgm:pt>
    <dgm:pt modelId="{F32A3D00-4A8B-41C6-AF30-54F132B81131}" type="pres">
      <dgm:prSet presAssocID="{4485B44E-20F5-4B28-AA40-4361C468891F}" presName="vert1" presStyleCnt="0"/>
      <dgm:spPr/>
    </dgm:pt>
    <dgm:pt modelId="{4C70B2DE-690A-4065-A315-9B3D9C524CE9}" type="pres">
      <dgm:prSet presAssocID="{433BA342-5EFF-4083-A87C-F4DF1D48E53D}" presName="vertSpace2a" presStyleCnt="0"/>
      <dgm:spPr/>
    </dgm:pt>
    <dgm:pt modelId="{334E87AF-A543-485D-84FB-AA340EF2E165}" type="pres">
      <dgm:prSet presAssocID="{433BA342-5EFF-4083-A87C-F4DF1D48E53D}" presName="horz2" presStyleCnt="0"/>
      <dgm:spPr/>
    </dgm:pt>
    <dgm:pt modelId="{4573DD1C-C105-48D7-9485-21048CF1F035}" type="pres">
      <dgm:prSet presAssocID="{433BA342-5EFF-4083-A87C-F4DF1D48E53D}" presName="horzSpace2" presStyleCnt="0"/>
      <dgm:spPr/>
    </dgm:pt>
    <dgm:pt modelId="{C1B300D5-E64F-4E2D-B5CF-30226EFEEA2C}" type="pres">
      <dgm:prSet presAssocID="{433BA342-5EFF-4083-A87C-F4DF1D48E53D}" presName="tx2" presStyleLbl="revTx" presStyleIdx="1" presStyleCnt="8"/>
      <dgm:spPr/>
    </dgm:pt>
    <dgm:pt modelId="{41C14757-9EC9-444E-BD01-8DB64639B858}" type="pres">
      <dgm:prSet presAssocID="{433BA342-5EFF-4083-A87C-F4DF1D48E53D}" presName="vert2" presStyleCnt="0"/>
      <dgm:spPr/>
    </dgm:pt>
    <dgm:pt modelId="{4FE71F91-B833-4F00-80CD-58573505ED73}" type="pres">
      <dgm:prSet presAssocID="{433BA342-5EFF-4083-A87C-F4DF1D48E53D}" presName="thinLine2b" presStyleLbl="callout" presStyleIdx="0" presStyleCnt="4"/>
      <dgm:spPr/>
    </dgm:pt>
    <dgm:pt modelId="{0A2E12A6-748F-4718-BA9E-C281BAD946F5}" type="pres">
      <dgm:prSet presAssocID="{433BA342-5EFF-4083-A87C-F4DF1D48E53D}" presName="vertSpace2b" presStyleCnt="0"/>
      <dgm:spPr/>
    </dgm:pt>
    <dgm:pt modelId="{409B4844-B8E4-4C64-A75D-CF3B95B0BEEF}" type="pres">
      <dgm:prSet presAssocID="{F37D61B4-2313-49A2-BDF0-CEC62A61D981}" presName="thickLine" presStyleLbl="alignNode1" presStyleIdx="1" presStyleCnt="4"/>
      <dgm:spPr/>
    </dgm:pt>
    <dgm:pt modelId="{00DD7867-FB22-4C04-A6FB-7B5242AE6ECE}" type="pres">
      <dgm:prSet presAssocID="{F37D61B4-2313-49A2-BDF0-CEC62A61D981}" presName="horz1" presStyleCnt="0"/>
      <dgm:spPr/>
    </dgm:pt>
    <dgm:pt modelId="{6683C869-5E2D-4C18-9255-2730CD5F89C2}" type="pres">
      <dgm:prSet presAssocID="{F37D61B4-2313-49A2-BDF0-CEC62A61D981}" presName="tx1" presStyleLbl="revTx" presStyleIdx="2" presStyleCnt="8"/>
      <dgm:spPr/>
    </dgm:pt>
    <dgm:pt modelId="{FF8CD7DC-30F3-4A07-8D53-6464A4D9DF4F}" type="pres">
      <dgm:prSet presAssocID="{F37D61B4-2313-49A2-BDF0-CEC62A61D981}" presName="vert1" presStyleCnt="0"/>
      <dgm:spPr/>
    </dgm:pt>
    <dgm:pt modelId="{498D1F35-C467-4C4F-85F3-E23B863817BE}" type="pres">
      <dgm:prSet presAssocID="{C4BF2B6F-3315-423D-BFE4-FA1AA7F78479}" presName="vertSpace2a" presStyleCnt="0"/>
      <dgm:spPr/>
    </dgm:pt>
    <dgm:pt modelId="{41F5304B-B892-472C-8814-C301E9D8A0E9}" type="pres">
      <dgm:prSet presAssocID="{C4BF2B6F-3315-423D-BFE4-FA1AA7F78479}" presName="horz2" presStyleCnt="0"/>
      <dgm:spPr/>
    </dgm:pt>
    <dgm:pt modelId="{625DC338-A82A-4B16-941C-5BF032D4AB66}" type="pres">
      <dgm:prSet presAssocID="{C4BF2B6F-3315-423D-BFE4-FA1AA7F78479}" presName="horzSpace2" presStyleCnt="0"/>
      <dgm:spPr/>
    </dgm:pt>
    <dgm:pt modelId="{A7B00F2A-D6AD-40E2-B875-3A2087C3C1F6}" type="pres">
      <dgm:prSet presAssocID="{C4BF2B6F-3315-423D-BFE4-FA1AA7F78479}" presName="tx2" presStyleLbl="revTx" presStyleIdx="3" presStyleCnt="8"/>
      <dgm:spPr/>
    </dgm:pt>
    <dgm:pt modelId="{A2F742C7-E99B-4791-9661-A667AF97A09D}" type="pres">
      <dgm:prSet presAssocID="{C4BF2B6F-3315-423D-BFE4-FA1AA7F78479}" presName="vert2" presStyleCnt="0"/>
      <dgm:spPr/>
    </dgm:pt>
    <dgm:pt modelId="{8A17B7B6-4C21-4B94-9F0A-9B23B77F8D26}" type="pres">
      <dgm:prSet presAssocID="{C4BF2B6F-3315-423D-BFE4-FA1AA7F78479}" presName="thinLine2b" presStyleLbl="callout" presStyleIdx="1" presStyleCnt="4"/>
      <dgm:spPr/>
    </dgm:pt>
    <dgm:pt modelId="{4DC83A88-B62E-467C-BE0C-FCC9C814F199}" type="pres">
      <dgm:prSet presAssocID="{C4BF2B6F-3315-423D-BFE4-FA1AA7F78479}" presName="vertSpace2b" presStyleCnt="0"/>
      <dgm:spPr/>
    </dgm:pt>
    <dgm:pt modelId="{995AFF6D-8BD2-42E7-AB76-7297521BB81D}" type="pres">
      <dgm:prSet presAssocID="{DCE467CD-D25B-4DE8-8458-D9FF8F546801}" presName="thickLine" presStyleLbl="alignNode1" presStyleIdx="2" presStyleCnt="4"/>
      <dgm:spPr/>
    </dgm:pt>
    <dgm:pt modelId="{F8993C70-3A60-4567-AE59-DE8112C4E64E}" type="pres">
      <dgm:prSet presAssocID="{DCE467CD-D25B-4DE8-8458-D9FF8F546801}" presName="horz1" presStyleCnt="0"/>
      <dgm:spPr/>
    </dgm:pt>
    <dgm:pt modelId="{BE285E14-BBF1-4A6A-9009-38EBBB6DD6A1}" type="pres">
      <dgm:prSet presAssocID="{DCE467CD-D25B-4DE8-8458-D9FF8F546801}" presName="tx1" presStyleLbl="revTx" presStyleIdx="4" presStyleCnt="8"/>
      <dgm:spPr/>
    </dgm:pt>
    <dgm:pt modelId="{353F615A-B6D5-433A-80A0-FCC1AE5D1036}" type="pres">
      <dgm:prSet presAssocID="{DCE467CD-D25B-4DE8-8458-D9FF8F546801}" presName="vert1" presStyleCnt="0"/>
      <dgm:spPr/>
    </dgm:pt>
    <dgm:pt modelId="{FA0C84AD-9C25-492D-9D81-7D202F44BAE7}" type="pres">
      <dgm:prSet presAssocID="{AC153949-8093-43BB-9298-D43D4C826329}" presName="vertSpace2a" presStyleCnt="0"/>
      <dgm:spPr/>
    </dgm:pt>
    <dgm:pt modelId="{3466EE82-A7D2-4C2D-B925-3814AE4FDFE6}" type="pres">
      <dgm:prSet presAssocID="{AC153949-8093-43BB-9298-D43D4C826329}" presName="horz2" presStyleCnt="0"/>
      <dgm:spPr/>
    </dgm:pt>
    <dgm:pt modelId="{011CC4EA-2A16-4C72-8577-23B0079651A5}" type="pres">
      <dgm:prSet presAssocID="{AC153949-8093-43BB-9298-D43D4C826329}" presName="horzSpace2" presStyleCnt="0"/>
      <dgm:spPr/>
    </dgm:pt>
    <dgm:pt modelId="{399F0F17-D303-45AB-8CA3-1252477618F5}" type="pres">
      <dgm:prSet presAssocID="{AC153949-8093-43BB-9298-D43D4C826329}" presName="tx2" presStyleLbl="revTx" presStyleIdx="5" presStyleCnt="8"/>
      <dgm:spPr/>
    </dgm:pt>
    <dgm:pt modelId="{7B69B8EE-6664-4DB7-9E98-0346738B0567}" type="pres">
      <dgm:prSet presAssocID="{AC153949-8093-43BB-9298-D43D4C826329}" presName="vert2" presStyleCnt="0"/>
      <dgm:spPr/>
    </dgm:pt>
    <dgm:pt modelId="{B22C7365-3B51-4465-8449-A262213E404B}" type="pres">
      <dgm:prSet presAssocID="{AC153949-8093-43BB-9298-D43D4C826329}" presName="thinLine2b" presStyleLbl="callout" presStyleIdx="2" presStyleCnt="4"/>
      <dgm:spPr/>
    </dgm:pt>
    <dgm:pt modelId="{3E55BCF5-424F-4916-8463-F87C370E11C4}" type="pres">
      <dgm:prSet presAssocID="{AC153949-8093-43BB-9298-D43D4C826329}" presName="vertSpace2b" presStyleCnt="0"/>
      <dgm:spPr/>
    </dgm:pt>
    <dgm:pt modelId="{E870F657-31AE-41DA-8514-6CB754393109}" type="pres">
      <dgm:prSet presAssocID="{A2CEB055-B675-4C32-9935-8D3289A07251}" presName="thickLine" presStyleLbl="alignNode1" presStyleIdx="3" presStyleCnt="4"/>
      <dgm:spPr/>
    </dgm:pt>
    <dgm:pt modelId="{888D6FFB-FC38-488B-9A66-5D23695BA5DB}" type="pres">
      <dgm:prSet presAssocID="{A2CEB055-B675-4C32-9935-8D3289A07251}" presName="horz1" presStyleCnt="0"/>
      <dgm:spPr/>
    </dgm:pt>
    <dgm:pt modelId="{8C28E27A-BFE3-4954-934C-ACE7561941EB}" type="pres">
      <dgm:prSet presAssocID="{A2CEB055-B675-4C32-9935-8D3289A07251}" presName="tx1" presStyleLbl="revTx" presStyleIdx="6" presStyleCnt="8"/>
      <dgm:spPr/>
    </dgm:pt>
    <dgm:pt modelId="{43505795-DDF9-4F90-8997-4483E28F825B}" type="pres">
      <dgm:prSet presAssocID="{A2CEB055-B675-4C32-9935-8D3289A07251}" presName="vert1" presStyleCnt="0"/>
      <dgm:spPr/>
    </dgm:pt>
    <dgm:pt modelId="{442B5B2A-AF18-4137-8C4B-B101D1B25CDD}" type="pres">
      <dgm:prSet presAssocID="{7EF83A17-393C-4307-81D2-04AEFB534628}" presName="vertSpace2a" presStyleCnt="0"/>
      <dgm:spPr/>
    </dgm:pt>
    <dgm:pt modelId="{36329490-496B-4623-8F61-E8ACFEC02A5E}" type="pres">
      <dgm:prSet presAssocID="{7EF83A17-393C-4307-81D2-04AEFB534628}" presName="horz2" presStyleCnt="0"/>
      <dgm:spPr/>
    </dgm:pt>
    <dgm:pt modelId="{4B18860E-4A8B-4ADE-8B14-DC31EF3984CE}" type="pres">
      <dgm:prSet presAssocID="{7EF83A17-393C-4307-81D2-04AEFB534628}" presName="horzSpace2" presStyleCnt="0"/>
      <dgm:spPr/>
    </dgm:pt>
    <dgm:pt modelId="{D23DA160-5464-4992-BBBD-E6E254CF789A}" type="pres">
      <dgm:prSet presAssocID="{7EF83A17-393C-4307-81D2-04AEFB534628}" presName="tx2" presStyleLbl="revTx" presStyleIdx="7" presStyleCnt="8"/>
      <dgm:spPr/>
    </dgm:pt>
    <dgm:pt modelId="{28CB5EBD-2D60-4F1D-A980-C3C509881ED7}" type="pres">
      <dgm:prSet presAssocID="{7EF83A17-393C-4307-81D2-04AEFB534628}" presName="vert2" presStyleCnt="0"/>
      <dgm:spPr/>
    </dgm:pt>
    <dgm:pt modelId="{0DFA0906-1B9B-4BFC-B2B4-11AC5C57426B}" type="pres">
      <dgm:prSet presAssocID="{7EF83A17-393C-4307-81D2-04AEFB534628}" presName="thinLine2b" presStyleLbl="callout" presStyleIdx="3" presStyleCnt="4"/>
      <dgm:spPr/>
    </dgm:pt>
    <dgm:pt modelId="{91F77778-2CDB-47C9-9352-AA642F6D2512}" type="pres">
      <dgm:prSet presAssocID="{7EF83A17-393C-4307-81D2-04AEFB534628}" presName="vertSpace2b" presStyleCnt="0"/>
      <dgm:spPr/>
    </dgm:pt>
  </dgm:ptLst>
  <dgm:cxnLst>
    <dgm:cxn modelId="{093EBB08-86AA-4758-9556-819D3080CF09}" type="presOf" srcId="{AC153949-8093-43BB-9298-D43D4C826329}" destId="{399F0F17-D303-45AB-8CA3-1252477618F5}" srcOrd="0" destOrd="0" presId="urn:microsoft.com/office/officeart/2008/layout/LinedList"/>
    <dgm:cxn modelId="{B0F3373D-05D4-4FC4-8AA6-09458C625935}" srcId="{F37D61B4-2313-49A2-BDF0-CEC62A61D981}" destId="{C4BF2B6F-3315-423D-BFE4-FA1AA7F78479}" srcOrd="0" destOrd="0" parTransId="{314A2F4C-860E-4EDB-A587-B0808B1D12DD}" sibTransId="{009E5CF4-1C5E-41E0-9D16-7A9F73825458}"/>
    <dgm:cxn modelId="{39E67C60-0748-4D44-9F9B-3200CD121206}" srcId="{493D4DFA-821F-47F0-80CC-CF2D15328312}" destId="{DCE467CD-D25B-4DE8-8458-D9FF8F546801}" srcOrd="2" destOrd="0" parTransId="{B3B3566C-1692-405B-BB58-8F570406B30B}" sibTransId="{77A3CEB1-9F88-4BBE-BE65-E1EAADC4E778}"/>
    <dgm:cxn modelId="{33502561-E5D5-4BB5-AA92-927E0F1F03BE}" type="presOf" srcId="{A2CEB055-B675-4C32-9935-8D3289A07251}" destId="{8C28E27A-BFE3-4954-934C-ACE7561941EB}" srcOrd="0" destOrd="0" presId="urn:microsoft.com/office/officeart/2008/layout/LinedList"/>
    <dgm:cxn modelId="{8BC6C949-8272-406E-9784-338C52ACDBF4}" srcId="{493D4DFA-821F-47F0-80CC-CF2D15328312}" destId="{A2CEB055-B675-4C32-9935-8D3289A07251}" srcOrd="3" destOrd="0" parTransId="{6CBC9407-89D2-4813-9E50-876EDB74822D}" sibTransId="{6FCCE1F7-5FCD-432D-9ED6-6BD3FD66F1F2}"/>
    <dgm:cxn modelId="{94540871-A774-499A-B087-562E942FFF6C}" srcId="{DCE467CD-D25B-4DE8-8458-D9FF8F546801}" destId="{AC153949-8093-43BB-9298-D43D4C826329}" srcOrd="0" destOrd="0" parTransId="{7283DC08-6B4B-4BD8-A9B5-CCFCF57EA664}" sibTransId="{78B23FBB-2C87-4EB8-B02A-8AFEC05C3EFC}"/>
    <dgm:cxn modelId="{75B08381-9439-47AE-8335-C256B7369B53}" srcId="{4485B44E-20F5-4B28-AA40-4361C468891F}" destId="{433BA342-5EFF-4083-A87C-F4DF1D48E53D}" srcOrd="0" destOrd="0" parTransId="{55DE7255-BF4A-4F5F-8D81-D1EA80C7D269}" sibTransId="{6F044445-0E67-4B2E-8D62-17A3C8906747}"/>
    <dgm:cxn modelId="{09A57588-07AB-4EFD-85AB-C6288B56DBDF}" type="presOf" srcId="{4485B44E-20F5-4B28-AA40-4361C468891F}" destId="{E4A4A354-0DB2-41EA-9C0D-D39BC2839B97}" srcOrd="0" destOrd="0" presId="urn:microsoft.com/office/officeart/2008/layout/LinedList"/>
    <dgm:cxn modelId="{EC566794-13E3-4DA6-A133-193C55AF0DBC}" srcId="{493D4DFA-821F-47F0-80CC-CF2D15328312}" destId="{F37D61B4-2313-49A2-BDF0-CEC62A61D981}" srcOrd="1" destOrd="0" parTransId="{B7E73C27-A002-486E-9B43-D08355814C95}" sibTransId="{D7EFF2A7-89B2-4ED7-BE9E-47C836012612}"/>
    <dgm:cxn modelId="{BC1FA6AA-2042-4FA7-8FC8-64497B743980}" type="presOf" srcId="{DCE467CD-D25B-4DE8-8458-D9FF8F546801}" destId="{BE285E14-BBF1-4A6A-9009-38EBBB6DD6A1}" srcOrd="0" destOrd="0" presId="urn:microsoft.com/office/officeart/2008/layout/LinedList"/>
    <dgm:cxn modelId="{C032C7B0-1D88-429E-8D96-7F71466FE279}" srcId="{A2CEB055-B675-4C32-9935-8D3289A07251}" destId="{7EF83A17-393C-4307-81D2-04AEFB534628}" srcOrd="0" destOrd="0" parTransId="{9EC4B7DE-5AB7-4724-9434-26D87875367D}" sibTransId="{58D7686E-F63B-4B1F-8569-44ADF3EEA1E0}"/>
    <dgm:cxn modelId="{609860C6-AD5B-4A2E-B6A0-0C0163B167C3}" type="presOf" srcId="{493D4DFA-821F-47F0-80CC-CF2D15328312}" destId="{7D4F8882-3436-43BF-AA12-42582BD57E40}" srcOrd="0" destOrd="0" presId="urn:microsoft.com/office/officeart/2008/layout/LinedList"/>
    <dgm:cxn modelId="{BC4370D7-2694-4EEA-AF22-0056877BA671}" type="presOf" srcId="{F37D61B4-2313-49A2-BDF0-CEC62A61D981}" destId="{6683C869-5E2D-4C18-9255-2730CD5F89C2}" srcOrd="0" destOrd="0" presId="urn:microsoft.com/office/officeart/2008/layout/LinedList"/>
    <dgm:cxn modelId="{DE88ACDA-B4BB-48E1-BE33-DFB46B448587}" type="presOf" srcId="{433BA342-5EFF-4083-A87C-F4DF1D48E53D}" destId="{C1B300D5-E64F-4E2D-B5CF-30226EFEEA2C}" srcOrd="0" destOrd="0" presId="urn:microsoft.com/office/officeart/2008/layout/LinedList"/>
    <dgm:cxn modelId="{499F84EF-32F7-450D-B0A5-CA67FB883934}" type="presOf" srcId="{C4BF2B6F-3315-423D-BFE4-FA1AA7F78479}" destId="{A7B00F2A-D6AD-40E2-B875-3A2087C3C1F6}" srcOrd="0" destOrd="0" presId="urn:microsoft.com/office/officeart/2008/layout/LinedList"/>
    <dgm:cxn modelId="{F328FBF8-B78F-48F1-BBCA-0C34F0ECD37A}" type="presOf" srcId="{7EF83A17-393C-4307-81D2-04AEFB534628}" destId="{D23DA160-5464-4992-BBBD-E6E254CF789A}" srcOrd="0" destOrd="0" presId="urn:microsoft.com/office/officeart/2008/layout/LinedList"/>
    <dgm:cxn modelId="{180CD4FF-22B9-4725-8E91-AA291CD96123}" srcId="{493D4DFA-821F-47F0-80CC-CF2D15328312}" destId="{4485B44E-20F5-4B28-AA40-4361C468891F}" srcOrd="0" destOrd="0" parTransId="{6FAE3B76-4126-4D3F-85F8-99CA3E661617}" sibTransId="{7738A1A2-E2E4-4192-B8CC-C822D4B48183}"/>
    <dgm:cxn modelId="{178DCD4F-AF21-4A1B-9D80-FC8A71713719}" type="presParOf" srcId="{7D4F8882-3436-43BF-AA12-42582BD57E40}" destId="{0BE2BABE-4BE3-4CBE-B717-F27B39298A83}" srcOrd="0" destOrd="0" presId="urn:microsoft.com/office/officeart/2008/layout/LinedList"/>
    <dgm:cxn modelId="{61119725-C828-443F-B384-3EAB327BE52C}" type="presParOf" srcId="{7D4F8882-3436-43BF-AA12-42582BD57E40}" destId="{18678D5F-EB14-4409-A586-0AE2FC8FFC42}" srcOrd="1" destOrd="0" presId="urn:microsoft.com/office/officeart/2008/layout/LinedList"/>
    <dgm:cxn modelId="{07CDB971-04F5-4EAE-AD76-0C62B67B69F2}" type="presParOf" srcId="{18678D5F-EB14-4409-A586-0AE2FC8FFC42}" destId="{E4A4A354-0DB2-41EA-9C0D-D39BC2839B97}" srcOrd="0" destOrd="0" presId="urn:microsoft.com/office/officeart/2008/layout/LinedList"/>
    <dgm:cxn modelId="{E5622B81-B8DD-4C3E-8622-9A3364398DFC}" type="presParOf" srcId="{18678D5F-EB14-4409-A586-0AE2FC8FFC42}" destId="{F32A3D00-4A8B-41C6-AF30-54F132B81131}" srcOrd="1" destOrd="0" presId="urn:microsoft.com/office/officeart/2008/layout/LinedList"/>
    <dgm:cxn modelId="{1D098CBE-A69A-4062-8713-44B5D7A9D436}" type="presParOf" srcId="{F32A3D00-4A8B-41C6-AF30-54F132B81131}" destId="{4C70B2DE-690A-4065-A315-9B3D9C524CE9}" srcOrd="0" destOrd="0" presId="urn:microsoft.com/office/officeart/2008/layout/LinedList"/>
    <dgm:cxn modelId="{951744A7-2E45-4073-9014-1626A34EA3CB}" type="presParOf" srcId="{F32A3D00-4A8B-41C6-AF30-54F132B81131}" destId="{334E87AF-A543-485D-84FB-AA340EF2E165}" srcOrd="1" destOrd="0" presId="urn:microsoft.com/office/officeart/2008/layout/LinedList"/>
    <dgm:cxn modelId="{A6A1B6EE-6459-4A27-A572-0BE32DE331DA}" type="presParOf" srcId="{334E87AF-A543-485D-84FB-AA340EF2E165}" destId="{4573DD1C-C105-48D7-9485-21048CF1F035}" srcOrd="0" destOrd="0" presId="urn:microsoft.com/office/officeart/2008/layout/LinedList"/>
    <dgm:cxn modelId="{EC94AB07-BA02-4B99-A08B-421EEE871930}" type="presParOf" srcId="{334E87AF-A543-485D-84FB-AA340EF2E165}" destId="{C1B300D5-E64F-4E2D-B5CF-30226EFEEA2C}" srcOrd="1" destOrd="0" presId="urn:microsoft.com/office/officeart/2008/layout/LinedList"/>
    <dgm:cxn modelId="{29284833-0A50-438D-B602-AB95A9047C59}" type="presParOf" srcId="{334E87AF-A543-485D-84FB-AA340EF2E165}" destId="{41C14757-9EC9-444E-BD01-8DB64639B858}" srcOrd="2" destOrd="0" presId="urn:microsoft.com/office/officeart/2008/layout/LinedList"/>
    <dgm:cxn modelId="{2DAD8D4D-7574-4FFA-98E9-E84DA6749203}" type="presParOf" srcId="{F32A3D00-4A8B-41C6-AF30-54F132B81131}" destId="{4FE71F91-B833-4F00-80CD-58573505ED73}" srcOrd="2" destOrd="0" presId="urn:microsoft.com/office/officeart/2008/layout/LinedList"/>
    <dgm:cxn modelId="{90F6D660-6986-4476-965B-01C1CB35EAF9}" type="presParOf" srcId="{F32A3D00-4A8B-41C6-AF30-54F132B81131}" destId="{0A2E12A6-748F-4718-BA9E-C281BAD946F5}" srcOrd="3" destOrd="0" presId="urn:microsoft.com/office/officeart/2008/layout/LinedList"/>
    <dgm:cxn modelId="{03C29D36-3135-4D22-9E43-553B33E62F44}" type="presParOf" srcId="{7D4F8882-3436-43BF-AA12-42582BD57E40}" destId="{409B4844-B8E4-4C64-A75D-CF3B95B0BEEF}" srcOrd="2" destOrd="0" presId="urn:microsoft.com/office/officeart/2008/layout/LinedList"/>
    <dgm:cxn modelId="{B28CAFE1-44AD-4C98-99F0-D0237C3A59CF}" type="presParOf" srcId="{7D4F8882-3436-43BF-AA12-42582BD57E40}" destId="{00DD7867-FB22-4C04-A6FB-7B5242AE6ECE}" srcOrd="3" destOrd="0" presId="urn:microsoft.com/office/officeart/2008/layout/LinedList"/>
    <dgm:cxn modelId="{3D8BE32C-2D74-440C-92A6-BF0C9B592A88}" type="presParOf" srcId="{00DD7867-FB22-4C04-A6FB-7B5242AE6ECE}" destId="{6683C869-5E2D-4C18-9255-2730CD5F89C2}" srcOrd="0" destOrd="0" presId="urn:microsoft.com/office/officeart/2008/layout/LinedList"/>
    <dgm:cxn modelId="{191354A0-6034-4718-90AC-2E1C4C322DAE}" type="presParOf" srcId="{00DD7867-FB22-4C04-A6FB-7B5242AE6ECE}" destId="{FF8CD7DC-30F3-4A07-8D53-6464A4D9DF4F}" srcOrd="1" destOrd="0" presId="urn:microsoft.com/office/officeart/2008/layout/LinedList"/>
    <dgm:cxn modelId="{93A6ED23-ADBA-44AE-8D9C-0E9ADD87001E}" type="presParOf" srcId="{FF8CD7DC-30F3-4A07-8D53-6464A4D9DF4F}" destId="{498D1F35-C467-4C4F-85F3-E23B863817BE}" srcOrd="0" destOrd="0" presId="urn:microsoft.com/office/officeart/2008/layout/LinedList"/>
    <dgm:cxn modelId="{1EDBC77D-C2A8-47BC-9166-D1A148D07B6E}" type="presParOf" srcId="{FF8CD7DC-30F3-4A07-8D53-6464A4D9DF4F}" destId="{41F5304B-B892-472C-8814-C301E9D8A0E9}" srcOrd="1" destOrd="0" presId="urn:microsoft.com/office/officeart/2008/layout/LinedList"/>
    <dgm:cxn modelId="{F6F1E678-9D2F-4F0E-8E6D-85367C1EAE33}" type="presParOf" srcId="{41F5304B-B892-472C-8814-C301E9D8A0E9}" destId="{625DC338-A82A-4B16-941C-5BF032D4AB66}" srcOrd="0" destOrd="0" presId="urn:microsoft.com/office/officeart/2008/layout/LinedList"/>
    <dgm:cxn modelId="{06653D80-3719-42A3-BBA6-98EC9B3778F6}" type="presParOf" srcId="{41F5304B-B892-472C-8814-C301E9D8A0E9}" destId="{A7B00F2A-D6AD-40E2-B875-3A2087C3C1F6}" srcOrd="1" destOrd="0" presId="urn:microsoft.com/office/officeart/2008/layout/LinedList"/>
    <dgm:cxn modelId="{5F83D38D-968C-4733-B3C6-9967D2851438}" type="presParOf" srcId="{41F5304B-B892-472C-8814-C301E9D8A0E9}" destId="{A2F742C7-E99B-4791-9661-A667AF97A09D}" srcOrd="2" destOrd="0" presId="urn:microsoft.com/office/officeart/2008/layout/LinedList"/>
    <dgm:cxn modelId="{80875382-1DD2-492A-A139-A83CC041FAC8}" type="presParOf" srcId="{FF8CD7DC-30F3-4A07-8D53-6464A4D9DF4F}" destId="{8A17B7B6-4C21-4B94-9F0A-9B23B77F8D26}" srcOrd="2" destOrd="0" presId="urn:microsoft.com/office/officeart/2008/layout/LinedList"/>
    <dgm:cxn modelId="{9922017A-BC44-4BA1-AEE3-319F197B7AF4}" type="presParOf" srcId="{FF8CD7DC-30F3-4A07-8D53-6464A4D9DF4F}" destId="{4DC83A88-B62E-467C-BE0C-FCC9C814F199}" srcOrd="3" destOrd="0" presId="urn:microsoft.com/office/officeart/2008/layout/LinedList"/>
    <dgm:cxn modelId="{3CC4D28B-92B2-4C8E-93B3-728C3CAC6ADD}" type="presParOf" srcId="{7D4F8882-3436-43BF-AA12-42582BD57E40}" destId="{995AFF6D-8BD2-42E7-AB76-7297521BB81D}" srcOrd="4" destOrd="0" presId="urn:microsoft.com/office/officeart/2008/layout/LinedList"/>
    <dgm:cxn modelId="{AE35B6A5-22CD-474B-899D-C78BDEDD5493}" type="presParOf" srcId="{7D4F8882-3436-43BF-AA12-42582BD57E40}" destId="{F8993C70-3A60-4567-AE59-DE8112C4E64E}" srcOrd="5" destOrd="0" presId="urn:microsoft.com/office/officeart/2008/layout/LinedList"/>
    <dgm:cxn modelId="{D6E33B54-633E-4566-A016-E2D5A76CA674}" type="presParOf" srcId="{F8993C70-3A60-4567-AE59-DE8112C4E64E}" destId="{BE285E14-BBF1-4A6A-9009-38EBBB6DD6A1}" srcOrd="0" destOrd="0" presId="urn:microsoft.com/office/officeart/2008/layout/LinedList"/>
    <dgm:cxn modelId="{E8C2A3C6-D71B-4147-9095-EE674B9E8301}" type="presParOf" srcId="{F8993C70-3A60-4567-AE59-DE8112C4E64E}" destId="{353F615A-B6D5-433A-80A0-FCC1AE5D1036}" srcOrd="1" destOrd="0" presId="urn:microsoft.com/office/officeart/2008/layout/LinedList"/>
    <dgm:cxn modelId="{D28304D6-CC94-40AD-B181-4022275C0F57}" type="presParOf" srcId="{353F615A-B6D5-433A-80A0-FCC1AE5D1036}" destId="{FA0C84AD-9C25-492D-9D81-7D202F44BAE7}" srcOrd="0" destOrd="0" presId="urn:microsoft.com/office/officeart/2008/layout/LinedList"/>
    <dgm:cxn modelId="{53E49100-B7B3-41C0-B435-5556911020BB}" type="presParOf" srcId="{353F615A-B6D5-433A-80A0-FCC1AE5D1036}" destId="{3466EE82-A7D2-4C2D-B925-3814AE4FDFE6}" srcOrd="1" destOrd="0" presId="urn:microsoft.com/office/officeart/2008/layout/LinedList"/>
    <dgm:cxn modelId="{1FAB30BD-9CFB-4346-810E-7DAE732B8FD0}" type="presParOf" srcId="{3466EE82-A7D2-4C2D-B925-3814AE4FDFE6}" destId="{011CC4EA-2A16-4C72-8577-23B0079651A5}" srcOrd="0" destOrd="0" presId="urn:microsoft.com/office/officeart/2008/layout/LinedList"/>
    <dgm:cxn modelId="{EA96688C-E79E-46A2-87AC-26C59C7B07E5}" type="presParOf" srcId="{3466EE82-A7D2-4C2D-B925-3814AE4FDFE6}" destId="{399F0F17-D303-45AB-8CA3-1252477618F5}" srcOrd="1" destOrd="0" presId="urn:microsoft.com/office/officeart/2008/layout/LinedList"/>
    <dgm:cxn modelId="{F75713FC-233B-4678-8717-F5CE7EAE805A}" type="presParOf" srcId="{3466EE82-A7D2-4C2D-B925-3814AE4FDFE6}" destId="{7B69B8EE-6664-4DB7-9E98-0346738B0567}" srcOrd="2" destOrd="0" presId="urn:microsoft.com/office/officeart/2008/layout/LinedList"/>
    <dgm:cxn modelId="{705F57B3-C833-4DB1-BE04-668AD0B349FC}" type="presParOf" srcId="{353F615A-B6D5-433A-80A0-FCC1AE5D1036}" destId="{B22C7365-3B51-4465-8449-A262213E404B}" srcOrd="2" destOrd="0" presId="urn:microsoft.com/office/officeart/2008/layout/LinedList"/>
    <dgm:cxn modelId="{F648CFE1-A525-4E00-BC42-BCD9796A5A93}" type="presParOf" srcId="{353F615A-B6D5-433A-80A0-FCC1AE5D1036}" destId="{3E55BCF5-424F-4916-8463-F87C370E11C4}" srcOrd="3" destOrd="0" presId="urn:microsoft.com/office/officeart/2008/layout/LinedList"/>
    <dgm:cxn modelId="{2D3B0308-4952-4DC1-B9FD-AF1E2378E9EC}" type="presParOf" srcId="{7D4F8882-3436-43BF-AA12-42582BD57E40}" destId="{E870F657-31AE-41DA-8514-6CB754393109}" srcOrd="6" destOrd="0" presId="urn:microsoft.com/office/officeart/2008/layout/LinedList"/>
    <dgm:cxn modelId="{327B4854-8E74-4386-91C3-24E3262952A8}" type="presParOf" srcId="{7D4F8882-3436-43BF-AA12-42582BD57E40}" destId="{888D6FFB-FC38-488B-9A66-5D23695BA5DB}" srcOrd="7" destOrd="0" presId="urn:microsoft.com/office/officeart/2008/layout/LinedList"/>
    <dgm:cxn modelId="{9053CEAA-73EF-4E81-A410-153898A08AE1}" type="presParOf" srcId="{888D6FFB-FC38-488B-9A66-5D23695BA5DB}" destId="{8C28E27A-BFE3-4954-934C-ACE7561941EB}" srcOrd="0" destOrd="0" presId="urn:microsoft.com/office/officeart/2008/layout/LinedList"/>
    <dgm:cxn modelId="{DDF5AD34-F456-4971-8DF4-A170214C52E6}" type="presParOf" srcId="{888D6FFB-FC38-488B-9A66-5D23695BA5DB}" destId="{43505795-DDF9-4F90-8997-4483E28F825B}" srcOrd="1" destOrd="0" presId="urn:microsoft.com/office/officeart/2008/layout/LinedList"/>
    <dgm:cxn modelId="{9CB47FA2-EC7D-4416-A9EF-33CB1E0256A8}" type="presParOf" srcId="{43505795-DDF9-4F90-8997-4483E28F825B}" destId="{442B5B2A-AF18-4137-8C4B-B101D1B25CDD}" srcOrd="0" destOrd="0" presId="urn:microsoft.com/office/officeart/2008/layout/LinedList"/>
    <dgm:cxn modelId="{A67CBE43-49D2-4E18-9B39-37043221665D}" type="presParOf" srcId="{43505795-DDF9-4F90-8997-4483E28F825B}" destId="{36329490-496B-4623-8F61-E8ACFEC02A5E}" srcOrd="1" destOrd="0" presId="urn:microsoft.com/office/officeart/2008/layout/LinedList"/>
    <dgm:cxn modelId="{493E7CEA-A361-4641-BEEB-A0F95F28BE1B}" type="presParOf" srcId="{36329490-496B-4623-8F61-E8ACFEC02A5E}" destId="{4B18860E-4A8B-4ADE-8B14-DC31EF3984CE}" srcOrd="0" destOrd="0" presId="urn:microsoft.com/office/officeart/2008/layout/LinedList"/>
    <dgm:cxn modelId="{B97D0F84-83F4-4C12-A125-26A85706F81F}" type="presParOf" srcId="{36329490-496B-4623-8F61-E8ACFEC02A5E}" destId="{D23DA160-5464-4992-BBBD-E6E254CF789A}" srcOrd="1" destOrd="0" presId="urn:microsoft.com/office/officeart/2008/layout/LinedList"/>
    <dgm:cxn modelId="{DDB848A2-0E3D-4880-AAD7-DB446044401D}" type="presParOf" srcId="{36329490-496B-4623-8F61-E8ACFEC02A5E}" destId="{28CB5EBD-2D60-4F1D-A980-C3C509881ED7}" srcOrd="2" destOrd="0" presId="urn:microsoft.com/office/officeart/2008/layout/LinedList"/>
    <dgm:cxn modelId="{0CDC2F2C-2627-4706-9FF7-882EE144BC70}" type="presParOf" srcId="{43505795-DDF9-4F90-8997-4483E28F825B}" destId="{0DFA0906-1B9B-4BFC-B2B4-11AC5C57426B}" srcOrd="2" destOrd="0" presId="urn:microsoft.com/office/officeart/2008/layout/LinedList"/>
    <dgm:cxn modelId="{157F09EC-92AA-4917-AD61-83C583B7CE85}" type="presParOf" srcId="{43505795-DDF9-4F90-8997-4483E28F825B}" destId="{91F77778-2CDB-47C9-9352-AA642F6D2512}" srcOrd="3"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66908F6-AFBB-4A55-BF40-D0B9A89B8C3E}" type="doc">
      <dgm:prSet loTypeId="urn:microsoft.com/office/officeart/2005/8/layout/process1" loCatId="process" qsTypeId="urn:microsoft.com/office/officeart/2005/8/quickstyle/simple1" qsCatId="simple" csTypeId="urn:microsoft.com/office/officeart/2005/8/colors/accent1_2" csCatId="accent1" phldr="1"/>
      <dgm:spPr/>
      <dgm:t>
        <a:bodyPr/>
        <a:lstStyle/>
        <a:p>
          <a:endParaRPr lang="en-US"/>
        </a:p>
      </dgm:t>
    </dgm:pt>
    <dgm:pt modelId="{19C0B94D-33F9-4E75-931F-A72915A94400}">
      <dgm:prSet/>
      <dgm:spPr/>
      <dgm:t>
        <a:bodyPr/>
        <a:lstStyle/>
        <a:p>
          <a:r>
            <a:rPr lang="en-US" dirty="0"/>
            <a:t>1.465 </a:t>
          </a:r>
          <a:r>
            <a:rPr lang="en-US" dirty="0" err="1"/>
            <a:t>sản</a:t>
          </a:r>
          <a:r>
            <a:rPr lang="en-US" dirty="0"/>
            <a:t> </a:t>
          </a:r>
          <a:r>
            <a:rPr lang="en-US" dirty="0" err="1"/>
            <a:t>phẩm</a:t>
          </a:r>
          <a:r>
            <a:rPr lang="en-US" dirty="0"/>
            <a:t> </a:t>
          </a:r>
          <a:r>
            <a:rPr lang="en-US" dirty="0" err="1"/>
            <a:t>đa</a:t>
          </a:r>
          <a:r>
            <a:rPr lang="en-US" dirty="0"/>
            <a:t> </a:t>
          </a:r>
          <a:r>
            <a:rPr lang="en-US" dirty="0" err="1"/>
            <a:t>danh</a:t>
          </a:r>
          <a:r>
            <a:rPr lang="en-US" dirty="0"/>
            <a:t> </a:t>
          </a:r>
          <a:r>
            <a:rPr lang="en-US" dirty="0" err="1"/>
            <a:t>mục</a:t>
          </a:r>
          <a:r>
            <a:rPr lang="en-US" dirty="0"/>
            <a:t> </a:t>
          </a:r>
          <a:r>
            <a:rPr lang="en-US" dirty="0" err="1"/>
            <a:t>trên</a:t>
          </a:r>
          <a:r>
            <a:rPr lang="en-US" dirty="0"/>
            <a:t> Amazon.com</a:t>
          </a:r>
        </a:p>
      </dgm:t>
    </dgm:pt>
    <dgm:pt modelId="{8B51CCC2-7FA1-4899-B9AE-4D571BE43590}" type="parTrans" cxnId="{1D5FB833-1A13-4E47-8C57-36899DE35218}">
      <dgm:prSet/>
      <dgm:spPr/>
      <dgm:t>
        <a:bodyPr/>
        <a:lstStyle/>
        <a:p>
          <a:endParaRPr lang="en-US"/>
        </a:p>
      </dgm:t>
    </dgm:pt>
    <dgm:pt modelId="{0A862E6F-A29C-44A5-9F90-D79D61340C46}" type="sibTrans" cxnId="{1D5FB833-1A13-4E47-8C57-36899DE35218}">
      <dgm:prSet/>
      <dgm:spPr/>
      <dgm:t>
        <a:bodyPr/>
        <a:lstStyle/>
        <a:p>
          <a:endParaRPr lang="en-US"/>
        </a:p>
      </dgm:t>
    </dgm:pt>
    <dgm:pt modelId="{6299713B-E5BF-4AA3-B443-447D00F5909E}">
      <dgm:prSet/>
      <dgm:spPr/>
      <dgm:t>
        <a:bodyPr/>
        <a:lstStyle/>
        <a:p>
          <a:r>
            <a:rPr lang="en-US" dirty="0"/>
            <a:t>17.000+ user reviews </a:t>
          </a:r>
          <a:r>
            <a:rPr lang="en-US" dirty="0" err="1"/>
            <a:t>thực</a:t>
          </a:r>
          <a:r>
            <a:rPr lang="en-US" dirty="0"/>
            <a:t> </a:t>
          </a:r>
          <a:r>
            <a:rPr lang="en-US" dirty="0" err="1"/>
            <a:t>tế</a:t>
          </a:r>
          <a:endParaRPr lang="en-US" dirty="0"/>
        </a:p>
      </dgm:t>
    </dgm:pt>
    <dgm:pt modelId="{E263C7DF-F0B4-4EDE-8129-0676FF4B620D}" type="parTrans" cxnId="{1692047A-2108-46E3-AD2D-9E5952358386}">
      <dgm:prSet/>
      <dgm:spPr/>
      <dgm:t>
        <a:bodyPr/>
        <a:lstStyle/>
        <a:p>
          <a:endParaRPr lang="en-US"/>
        </a:p>
      </dgm:t>
    </dgm:pt>
    <dgm:pt modelId="{F58C08A1-D6F9-4125-AF79-52F756E7F21A}" type="sibTrans" cxnId="{1692047A-2108-46E3-AD2D-9E5952358386}">
      <dgm:prSet/>
      <dgm:spPr/>
      <dgm:t>
        <a:bodyPr/>
        <a:lstStyle/>
        <a:p>
          <a:endParaRPr lang="en-US"/>
        </a:p>
      </dgm:t>
    </dgm:pt>
    <dgm:pt modelId="{827D425E-AA6F-4448-8887-2587491CC428}">
      <dgm:prSet/>
      <dgm:spPr/>
      <dgm:t>
        <a:bodyPr/>
        <a:lstStyle/>
        <a:p>
          <a:r>
            <a:rPr lang="en-US" dirty="0"/>
            <a:t>27 features </a:t>
          </a:r>
          <a:r>
            <a:rPr lang="en-US" dirty="0" err="1"/>
            <a:t>sau</a:t>
          </a:r>
          <a:r>
            <a:rPr lang="en-US" dirty="0"/>
            <a:t> feature engineering</a:t>
          </a:r>
        </a:p>
      </dgm:t>
    </dgm:pt>
    <dgm:pt modelId="{C70A7D3D-0A0A-4138-B012-77CA47D69739}" type="parTrans" cxnId="{2727FA7B-DB9C-4D36-8787-5F63D80370E6}">
      <dgm:prSet/>
      <dgm:spPr/>
      <dgm:t>
        <a:bodyPr/>
        <a:lstStyle/>
        <a:p>
          <a:endParaRPr lang="en-US"/>
        </a:p>
      </dgm:t>
    </dgm:pt>
    <dgm:pt modelId="{3FBDE124-3227-442D-A268-7C1AB671B821}" type="sibTrans" cxnId="{2727FA7B-DB9C-4D36-8787-5F63D80370E6}">
      <dgm:prSet/>
      <dgm:spPr/>
      <dgm:t>
        <a:bodyPr/>
        <a:lstStyle/>
        <a:p>
          <a:endParaRPr lang="en-US"/>
        </a:p>
      </dgm:t>
    </dgm:pt>
    <dgm:pt modelId="{F01DF453-9EF3-402B-95DD-CAC6192AEC82}">
      <dgm:prSet/>
      <dgm:spPr/>
      <dgm:t>
        <a:bodyPr/>
        <a:lstStyle/>
        <a:p>
          <a:r>
            <a:rPr lang="en-US" dirty="0"/>
            <a:t>Quy </a:t>
          </a:r>
          <a:r>
            <a:rPr lang="en-US" dirty="0" err="1"/>
            <a:t>mô</a:t>
          </a:r>
          <a:r>
            <a:rPr lang="en-US" dirty="0"/>
            <a:t>:</a:t>
          </a:r>
        </a:p>
      </dgm:t>
    </dgm:pt>
    <dgm:pt modelId="{E607D5D8-8922-463B-9B3F-9D1B40E140E4}" type="parTrans" cxnId="{59C30A75-E5C8-4794-BEAD-09CACC2FB047}">
      <dgm:prSet/>
      <dgm:spPr/>
      <dgm:t>
        <a:bodyPr/>
        <a:lstStyle/>
        <a:p>
          <a:endParaRPr lang="en-US"/>
        </a:p>
      </dgm:t>
    </dgm:pt>
    <dgm:pt modelId="{96F79F4C-92DE-4559-812C-5F5FEE5D9211}" type="sibTrans" cxnId="{59C30A75-E5C8-4794-BEAD-09CACC2FB047}">
      <dgm:prSet/>
      <dgm:spPr/>
      <dgm:t>
        <a:bodyPr/>
        <a:lstStyle/>
        <a:p>
          <a:endParaRPr lang="en-US"/>
        </a:p>
      </dgm:t>
    </dgm:pt>
    <dgm:pt modelId="{E41C73A7-BA93-4CF2-9E2F-FDBE224B1B0E}" type="pres">
      <dgm:prSet presAssocID="{466908F6-AFBB-4A55-BF40-D0B9A89B8C3E}" presName="Name0" presStyleCnt="0">
        <dgm:presLayoutVars>
          <dgm:dir/>
          <dgm:resizeHandles val="exact"/>
        </dgm:presLayoutVars>
      </dgm:prSet>
      <dgm:spPr/>
    </dgm:pt>
    <dgm:pt modelId="{08FB34F5-367D-4C54-BD1B-959B802E0DB6}" type="pres">
      <dgm:prSet presAssocID="{F01DF453-9EF3-402B-95DD-CAC6192AEC82}" presName="node" presStyleLbl="node1" presStyleIdx="0" presStyleCnt="1" custLinFactNeighborX="-49" custLinFactNeighborY="17672">
        <dgm:presLayoutVars>
          <dgm:bulletEnabled val="1"/>
        </dgm:presLayoutVars>
      </dgm:prSet>
      <dgm:spPr/>
    </dgm:pt>
  </dgm:ptLst>
  <dgm:cxnLst>
    <dgm:cxn modelId="{D9E7D100-5CA7-4B5D-927B-F622EF84C2F6}" type="presOf" srcId="{466908F6-AFBB-4A55-BF40-D0B9A89B8C3E}" destId="{E41C73A7-BA93-4CF2-9E2F-FDBE224B1B0E}" srcOrd="0" destOrd="0" presId="urn:microsoft.com/office/officeart/2005/8/layout/process1"/>
    <dgm:cxn modelId="{499C631E-7B4E-472A-BD71-733B1B054B68}" type="presOf" srcId="{6299713B-E5BF-4AA3-B443-447D00F5909E}" destId="{08FB34F5-367D-4C54-BD1B-959B802E0DB6}" srcOrd="0" destOrd="2" presId="urn:microsoft.com/office/officeart/2005/8/layout/process1"/>
    <dgm:cxn modelId="{2D7DDE30-DF02-4B46-B67C-8EDDC1F3FE62}" type="presOf" srcId="{19C0B94D-33F9-4E75-931F-A72915A94400}" destId="{08FB34F5-367D-4C54-BD1B-959B802E0DB6}" srcOrd="0" destOrd="1" presId="urn:microsoft.com/office/officeart/2005/8/layout/process1"/>
    <dgm:cxn modelId="{1D5FB833-1A13-4E47-8C57-36899DE35218}" srcId="{F01DF453-9EF3-402B-95DD-CAC6192AEC82}" destId="{19C0B94D-33F9-4E75-931F-A72915A94400}" srcOrd="0" destOrd="0" parTransId="{8B51CCC2-7FA1-4899-B9AE-4D571BE43590}" sibTransId="{0A862E6F-A29C-44A5-9F90-D79D61340C46}"/>
    <dgm:cxn modelId="{A775E774-BB94-4C10-A818-7C6AE3FD6345}" type="presOf" srcId="{827D425E-AA6F-4448-8887-2587491CC428}" destId="{08FB34F5-367D-4C54-BD1B-959B802E0DB6}" srcOrd="0" destOrd="3" presId="urn:microsoft.com/office/officeart/2005/8/layout/process1"/>
    <dgm:cxn modelId="{59C30A75-E5C8-4794-BEAD-09CACC2FB047}" srcId="{466908F6-AFBB-4A55-BF40-D0B9A89B8C3E}" destId="{F01DF453-9EF3-402B-95DD-CAC6192AEC82}" srcOrd="0" destOrd="0" parTransId="{E607D5D8-8922-463B-9B3F-9D1B40E140E4}" sibTransId="{96F79F4C-92DE-4559-812C-5F5FEE5D9211}"/>
    <dgm:cxn modelId="{1692047A-2108-46E3-AD2D-9E5952358386}" srcId="{F01DF453-9EF3-402B-95DD-CAC6192AEC82}" destId="{6299713B-E5BF-4AA3-B443-447D00F5909E}" srcOrd="1" destOrd="0" parTransId="{E263C7DF-F0B4-4EDE-8129-0676FF4B620D}" sibTransId="{F58C08A1-D6F9-4125-AF79-52F756E7F21A}"/>
    <dgm:cxn modelId="{2727FA7B-DB9C-4D36-8787-5F63D80370E6}" srcId="{F01DF453-9EF3-402B-95DD-CAC6192AEC82}" destId="{827D425E-AA6F-4448-8887-2587491CC428}" srcOrd="2" destOrd="0" parTransId="{C70A7D3D-0A0A-4138-B012-77CA47D69739}" sibTransId="{3FBDE124-3227-442D-A268-7C1AB671B821}"/>
    <dgm:cxn modelId="{F09023CB-11DF-4114-ADB5-EDFBB3DDE10C}" type="presOf" srcId="{F01DF453-9EF3-402B-95DD-CAC6192AEC82}" destId="{08FB34F5-367D-4C54-BD1B-959B802E0DB6}" srcOrd="0" destOrd="0" presId="urn:microsoft.com/office/officeart/2005/8/layout/process1"/>
    <dgm:cxn modelId="{F7182BB0-7401-4EE9-B6A1-F0118374BB28}" type="presParOf" srcId="{E41C73A7-BA93-4CF2-9E2F-FDBE224B1B0E}" destId="{08FB34F5-367D-4C54-BD1B-959B802E0DB6}" srcOrd="0"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B8A30F2-9B04-4064-8975-17787F8ECEFA}"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5D56D95D-24C6-4BA6-AC86-598100E580E7}">
      <dgm:prSet/>
      <dgm:spPr/>
      <dgm:t>
        <a:bodyPr/>
        <a:lstStyle/>
        <a:p>
          <a:r>
            <a:rPr lang="vi-VN" dirty="0"/>
            <a:t>Dataset được lấy trực tiếp từ Kaggle (gold tier) - Amazon Ratings and Reviews</a:t>
          </a:r>
          <a:endParaRPr lang="en-US" dirty="0"/>
        </a:p>
      </dgm:t>
    </dgm:pt>
    <dgm:pt modelId="{19AA9ACC-8EA6-4FF3-B74E-6A9C1660CFC3}" type="parTrans" cxnId="{346BB505-86BD-456E-95A8-8AC715E1EA27}">
      <dgm:prSet/>
      <dgm:spPr/>
      <dgm:t>
        <a:bodyPr/>
        <a:lstStyle/>
        <a:p>
          <a:endParaRPr lang="en-US"/>
        </a:p>
      </dgm:t>
    </dgm:pt>
    <dgm:pt modelId="{A12C687B-10E1-4D1C-80F3-5D90EBBA1D9D}" type="sibTrans" cxnId="{346BB505-86BD-456E-95A8-8AC715E1EA27}">
      <dgm:prSet/>
      <dgm:spPr/>
      <dgm:t>
        <a:bodyPr/>
        <a:lstStyle/>
        <a:p>
          <a:endParaRPr lang="en-US"/>
        </a:p>
      </dgm:t>
    </dgm:pt>
    <dgm:pt modelId="{F0BBA0D3-C45F-434A-B7E8-AE206F14BADB}" type="pres">
      <dgm:prSet presAssocID="{9B8A30F2-9B04-4064-8975-17787F8ECEFA}" presName="linear" presStyleCnt="0">
        <dgm:presLayoutVars>
          <dgm:animLvl val="lvl"/>
          <dgm:resizeHandles val="exact"/>
        </dgm:presLayoutVars>
      </dgm:prSet>
      <dgm:spPr/>
    </dgm:pt>
    <dgm:pt modelId="{622C3204-E9DB-4B08-B0B8-4410512F3317}" type="pres">
      <dgm:prSet presAssocID="{5D56D95D-24C6-4BA6-AC86-598100E580E7}" presName="parentText" presStyleLbl="node1" presStyleIdx="0" presStyleCnt="1" custLinFactNeighborY="2377">
        <dgm:presLayoutVars>
          <dgm:chMax val="0"/>
          <dgm:bulletEnabled val="1"/>
        </dgm:presLayoutVars>
      </dgm:prSet>
      <dgm:spPr/>
    </dgm:pt>
  </dgm:ptLst>
  <dgm:cxnLst>
    <dgm:cxn modelId="{346BB505-86BD-456E-95A8-8AC715E1EA27}" srcId="{9B8A30F2-9B04-4064-8975-17787F8ECEFA}" destId="{5D56D95D-24C6-4BA6-AC86-598100E580E7}" srcOrd="0" destOrd="0" parTransId="{19AA9ACC-8EA6-4FF3-B74E-6A9C1660CFC3}" sibTransId="{A12C687B-10E1-4D1C-80F3-5D90EBBA1D9D}"/>
    <dgm:cxn modelId="{673FE242-C9DA-467B-B4DD-4AD08C63F365}" type="presOf" srcId="{5D56D95D-24C6-4BA6-AC86-598100E580E7}" destId="{622C3204-E9DB-4B08-B0B8-4410512F3317}" srcOrd="0" destOrd="0" presId="urn:microsoft.com/office/officeart/2005/8/layout/vList2"/>
    <dgm:cxn modelId="{17CAC7B6-B607-42DC-A029-B963AF248372}" type="presOf" srcId="{9B8A30F2-9B04-4064-8975-17787F8ECEFA}" destId="{F0BBA0D3-C45F-434A-B7E8-AE206F14BADB}" srcOrd="0" destOrd="0" presId="urn:microsoft.com/office/officeart/2005/8/layout/vList2"/>
    <dgm:cxn modelId="{14A73446-1D7D-4636-A706-0596AAC703C3}" type="presParOf" srcId="{F0BBA0D3-C45F-434A-B7E8-AE206F14BADB}" destId="{622C3204-E9DB-4B08-B0B8-4410512F3317}" srcOrd="0" destOrd="0" presId="urn:microsoft.com/office/officeart/2005/8/layout/vList2"/>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E769E08-D9C2-4B0E-9A62-DA824B16710D}">
      <dsp:nvSpPr>
        <dsp:cNvPr id="0" name=""/>
        <dsp:cNvSpPr/>
      </dsp:nvSpPr>
      <dsp:spPr>
        <a:xfrm>
          <a:off x="0" y="8814"/>
          <a:ext cx="3962125" cy="1033571"/>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9352" tIns="85344" rIns="149352" bIns="85344" numCol="1" spcCol="1270" anchor="ctr" anchorCtr="0">
          <a:noAutofit/>
        </a:bodyPr>
        <a:lstStyle/>
        <a:p>
          <a:pPr marL="0" lvl="0" indent="0" algn="ctr" defTabSz="933450">
            <a:lnSpc>
              <a:spcPct val="90000"/>
            </a:lnSpc>
            <a:spcBef>
              <a:spcPct val="0"/>
            </a:spcBef>
            <a:spcAft>
              <a:spcPct val="35000"/>
            </a:spcAft>
            <a:buNone/>
          </a:pPr>
          <a:r>
            <a:rPr lang="vi-VN" sz="2100" b="1" i="0" kern="1200" dirty="0"/>
            <a:t>Bối cảnh: Cơ hội và Thách thức trong Thương mại Điện tử</a:t>
          </a:r>
          <a:endParaRPr lang="en-US" sz="2100" kern="1200" dirty="0"/>
        </a:p>
      </dsp:txBody>
      <dsp:txXfrm>
        <a:off x="0" y="8814"/>
        <a:ext cx="3962125" cy="1033571"/>
      </dsp:txXfrm>
    </dsp:sp>
    <dsp:sp modelId="{FC753A6F-4DA6-4318-8E51-AB39E0C4533E}">
      <dsp:nvSpPr>
        <dsp:cNvPr id="0" name=""/>
        <dsp:cNvSpPr/>
      </dsp:nvSpPr>
      <dsp:spPr>
        <a:xfrm>
          <a:off x="0" y="1042385"/>
          <a:ext cx="3962125" cy="4035150"/>
        </a:xfrm>
        <a:prstGeom prst="rect">
          <a:avLst/>
        </a:prstGeom>
        <a:solidFill>
          <a:schemeClr val="accent5">
            <a:tint val="40000"/>
            <a:alpha val="90000"/>
            <a:hueOff val="0"/>
            <a:satOff val="0"/>
            <a:lumOff val="0"/>
            <a:alphaOff val="0"/>
          </a:schemeClr>
        </a:solidFill>
        <a:ln w="12700" cap="flat" cmpd="sng" algn="ctr">
          <a:solidFill>
            <a:schemeClr val="accent5">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2014" tIns="112014" rIns="149352" bIns="168021" numCol="1" spcCol="1270" anchor="t" anchorCtr="0">
          <a:noAutofit/>
        </a:bodyPr>
        <a:lstStyle/>
        <a:p>
          <a:pPr marL="228600" lvl="1" indent="-228600" algn="l" defTabSz="933450">
            <a:lnSpc>
              <a:spcPct val="90000"/>
            </a:lnSpc>
            <a:spcBef>
              <a:spcPct val="0"/>
            </a:spcBef>
            <a:spcAft>
              <a:spcPct val="15000"/>
            </a:spcAft>
            <a:buChar char="•"/>
          </a:pPr>
          <a:r>
            <a:rPr lang="vi-VN" sz="2100" b="0" i="0" kern="1200" dirty="0"/>
            <a:t>Trong khi quy mô thị trường TMĐT toàn cầu được dự báo sẽ vượt 8.000 tỷ USD vào năm 2027 và Việt Nam ghi nhận mức tăng trưởng ấn tượng (25-34%), thì thực tế kinh doanh lại vô cùng khắc nghiệt. </a:t>
          </a:r>
          <a:endParaRPr lang="en-US" sz="2100" kern="1200" dirty="0"/>
        </a:p>
        <a:p>
          <a:pPr marL="228600" lvl="1" indent="-228600" algn="l" defTabSz="933450">
            <a:lnSpc>
              <a:spcPct val="90000"/>
            </a:lnSpc>
            <a:spcBef>
              <a:spcPct val="0"/>
            </a:spcBef>
            <a:spcAft>
              <a:spcPct val="15000"/>
            </a:spcAft>
            <a:buChar char="•"/>
          </a:pPr>
          <a:r>
            <a:rPr lang="vi-VN" sz="2100" b="0" i="0" kern="1200" dirty="0"/>
            <a:t>Đáng chú ý, tới </a:t>
          </a:r>
          <a:r>
            <a:rPr lang="vi-VN" sz="2100" b="1" i="0" kern="1200" dirty="0"/>
            <a:t>70% doanh nghiệp thất bại trong năm đầu tiên</a:t>
          </a:r>
          <a:r>
            <a:rPr lang="vi-VN" sz="2100" b="0" i="0" kern="1200" dirty="0"/>
            <a:t> và </a:t>
          </a:r>
          <a:r>
            <a:rPr lang="vi-VN" sz="2100" b="1" i="0" kern="1200" dirty="0"/>
            <a:t>80.000 shop tại Việt Nam đã đóng cửa chỉ trong nửa đầu năm 2025</a:t>
          </a:r>
          <a:r>
            <a:rPr lang="vi-VN" sz="2100" b="0" i="0" kern="1200" dirty="0"/>
            <a:t>. </a:t>
          </a:r>
          <a:endParaRPr lang="en-US" sz="2100" kern="1200" dirty="0"/>
        </a:p>
      </dsp:txBody>
      <dsp:txXfrm>
        <a:off x="0" y="1042385"/>
        <a:ext cx="3962125" cy="403515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854B66-7DDE-4F06-8842-4C647202E954}">
      <dsp:nvSpPr>
        <dsp:cNvPr id="0" name=""/>
        <dsp:cNvSpPr/>
      </dsp:nvSpPr>
      <dsp:spPr>
        <a:xfrm>
          <a:off x="0" y="0"/>
          <a:ext cx="3816096" cy="720000"/>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01600" rIns="177800" bIns="101600" numCol="1" spcCol="1270" anchor="ctr" anchorCtr="0">
          <a:noAutofit/>
        </a:bodyPr>
        <a:lstStyle/>
        <a:p>
          <a:pPr marL="0" lvl="0" indent="0" algn="ctr" defTabSz="1111250">
            <a:lnSpc>
              <a:spcPct val="90000"/>
            </a:lnSpc>
            <a:spcBef>
              <a:spcPct val="0"/>
            </a:spcBef>
            <a:spcAft>
              <a:spcPct val="35000"/>
            </a:spcAft>
            <a:buNone/>
          </a:pPr>
          <a:r>
            <a:rPr lang="en-US" sz="2500" kern="1200" dirty="0" err="1"/>
            <a:t>Bài</a:t>
          </a:r>
          <a:r>
            <a:rPr lang="en-US" sz="2500" kern="1200" dirty="0"/>
            <a:t> </a:t>
          </a:r>
          <a:r>
            <a:rPr lang="en-US" sz="2500" kern="1200" dirty="0" err="1"/>
            <a:t>toán</a:t>
          </a:r>
          <a:endParaRPr lang="en-US" sz="2500" kern="1200" dirty="0"/>
        </a:p>
      </dsp:txBody>
      <dsp:txXfrm>
        <a:off x="0" y="0"/>
        <a:ext cx="3816096" cy="720000"/>
      </dsp:txXfrm>
    </dsp:sp>
    <dsp:sp modelId="{1E56748D-D031-4749-87AE-F65B11BD90E7}">
      <dsp:nvSpPr>
        <dsp:cNvPr id="0" name=""/>
        <dsp:cNvSpPr/>
      </dsp:nvSpPr>
      <dsp:spPr>
        <a:xfrm>
          <a:off x="0" y="766061"/>
          <a:ext cx="3816096" cy="2882250"/>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77800" bIns="200025" numCol="1" spcCol="1270" anchor="t" anchorCtr="0">
          <a:noAutofit/>
        </a:bodyPr>
        <a:lstStyle/>
        <a:p>
          <a:pPr marL="228600" lvl="1" indent="-228600" algn="l" defTabSz="1111250">
            <a:lnSpc>
              <a:spcPct val="90000"/>
            </a:lnSpc>
            <a:spcBef>
              <a:spcPct val="0"/>
            </a:spcBef>
            <a:spcAft>
              <a:spcPct val="15000"/>
            </a:spcAft>
            <a:buChar char="•"/>
          </a:pPr>
          <a:r>
            <a:rPr lang="en-US" sz="2500" b="0" i="0" kern="1200" dirty="0" err="1"/>
            <a:t>Ứng</a:t>
          </a:r>
          <a:r>
            <a:rPr lang="en-US" sz="2500" b="0" i="0" kern="1200" dirty="0"/>
            <a:t> </a:t>
          </a:r>
          <a:r>
            <a:rPr lang="en-US" sz="2500" b="0" i="0" kern="1200" dirty="0" err="1"/>
            <a:t>dụng</a:t>
          </a:r>
          <a:r>
            <a:rPr lang="en-US" sz="2500" b="0" i="0" kern="1200" dirty="0"/>
            <a:t> khoa </a:t>
          </a:r>
          <a:r>
            <a:rPr lang="en-US" sz="2500" b="0" i="0" kern="1200" dirty="0" err="1"/>
            <a:t>học</a:t>
          </a:r>
          <a:r>
            <a:rPr lang="en-US" sz="2500" b="0" i="0" kern="1200" dirty="0"/>
            <a:t> </a:t>
          </a:r>
          <a:r>
            <a:rPr lang="en-US" sz="2500" b="0" i="0" kern="1200" dirty="0" err="1"/>
            <a:t>dữ</a:t>
          </a:r>
          <a:r>
            <a:rPr lang="en-US" sz="2500" b="0" i="0" kern="1200" dirty="0"/>
            <a:t> </a:t>
          </a:r>
          <a:r>
            <a:rPr lang="en-US" sz="2500" b="0" i="0" kern="1200" dirty="0" err="1"/>
            <a:t>liệu</a:t>
          </a:r>
          <a:r>
            <a:rPr lang="en-US" sz="2500" b="0" i="0" kern="1200" dirty="0"/>
            <a:t>, </a:t>
          </a:r>
          <a:r>
            <a:rPr lang="en-US" sz="2500" b="0" i="0" kern="1200" dirty="0" err="1"/>
            <a:t>dự</a:t>
          </a:r>
          <a:r>
            <a:rPr lang="en-US" sz="2500" b="0" i="0" kern="1200" dirty="0"/>
            <a:t> </a:t>
          </a:r>
          <a:r>
            <a:rPr lang="en-US" sz="2500" b="0" i="0" kern="1200" dirty="0" err="1"/>
            <a:t>án</a:t>
          </a:r>
          <a:r>
            <a:rPr lang="en-US" sz="2500" b="0" i="0" kern="1200" dirty="0"/>
            <a:t> </a:t>
          </a:r>
          <a:r>
            <a:rPr lang="en-US" sz="2500" b="0" i="0" kern="1200" dirty="0" err="1"/>
            <a:t>này</a:t>
          </a:r>
          <a:r>
            <a:rPr lang="en-US" sz="2500" b="0" i="0" kern="1200" dirty="0"/>
            <a:t> </a:t>
          </a:r>
          <a:r>
            <a:rPr lang="en-US" sz="2500" b="0" i="0" kern="1200" dirty="0" err="1"/>
            <a:t>cung</a:t>
          </a:r>
          <a:r>
            <a:rPr lang="en-US" sz="2500" b="0" i="0" kern="1200" dirty="0"/>
            <a:t> </a:t>
          </a:r>
          <a:r>
            <a:rPr lang="en-US" sz="2500" b="0" i="0" kern="1200" dirty="0" err="1"/>
            <a:t>cấp</a:t>
          </a:r>
          <a:r>
            <a:rPr lang="en-US" sz="2500" b="0" i="0" kern="1200" dirty="0"/>
            <a:t> </a:t>
          </a:r>
          <a:r>
            <a:rPr lang="en-US" sz="2500" b="0" i="0" kern="1200" dirty="0" err="1"/>
            <a:t>một</a:t>
          </a:r>
          <a:r>
            <a:rPr lang="en-US" sz="2500" b="0" i="0" kern="1200" dirty="0"/>
            <a:t> </a:t>
          </a:r>
          <a:r>
            <a:rPr lang="en-US" sz="2500" b="0" i="0" kern="1200" dirty="0" err="1"/>
            <a:t>nền</a:t>
          </a:r>
          <a:r>
            <a:rPr lang="en-US" sz="2500" b="0" i="0" kern="1200" dirty="0"/>
            <a:t> </a:t>
          </a:r>
          <a:r>
            <a:rPr lang="en-US" sz="2500" b="0" i="0" kern="1200" dirty="0" err="1"/>
            <a:t>tảng</a:t>
          </a:r>
          <a:r>
            <a:rPr lang="en-US" sz="2500" b="0" i="0" kern="1200" dirty="0"/>
            <a:t> </a:t>
          </a:r>
          <a:r>
            <a:rPr lang="en-US" sz="2500" b="0" i="0" kern="1200" dirty="0" err="1"/>
            <a:t>toàn</a:t>
          </a:r>
          <a:r>
            <a:rPr lang="en-US" sz="2500" b="0" i="0" kern="1200" dirty="0"/>
            <a:t> </a:t>
          </a:r>
          <a:r>
            <a:rPr lang="en-US" sz="2500" b="0" i="0" kern="1200" dirty="0" err="1"/>
            <a:t>diện</a:t>
          </a:r>
          <a:r>
            <a:rPr lang="en-US" sz="2500" b="0" i="0" kern="1200" dirty="0"/>
            <a:t> </a:t>
          </a:r>
          <a:r>
            <a:rPr lang="en-US" sz="2500" b="0" i="0" kern="1200" dirty="0" err="1"/>
            <a:t>với</a:t>
          </a:r>
          <a:r>
            <a:rPr lang="en-US" sz="2500" b="0" i="0" kern="1200" dirty="0"/>
            <a:t> </a:t>
          </a:r>
          <a:r>
            <a:rPr lang="en-US" sz="2500" b="0" i="0" kern="1200" dirty="0" err="1"/>
            <a:t>hai</a:t>
          </a:r>
          <a:r>
            <a:rPr lang="en-US" sz="2500" b="0" i="0" kern="1200" dirty="0"/>
            <a:t> </a:t>
          </a:r>
          <a:r>
            <a:rPr lang="en-US" sz="2500" b="0" i="0" kern="1200" dirty="0" err="1"/>
            <a:t>nòng</a:t>
          </a:r>
          <a:r>
            <a:rPr lang="en-US" sz="2500" b="0" i="0" kern="1200" dirty="0"/>
            <a:t> </a:t>
          </a:r>
          <a:r>
            <a:rPr lang="en-US" sz="2500" b="0" i="0" kern="1200" dirty="0" err="1"/>
            <a:t>cốt</a:t>
          </a:r>
          <a:r>
            <a:rPr lang="en-US" sz="2500" b="0" i="0" kern="1200" dirty="0"/>
            <a:t>:</a:t>
          </a:r>
          <a:endParaRPr lang="en-US" sz="2500" kern="1200" dirty="0"/>
        </a:p>
        <a:p>
          <a:pPr marL="457200" lvl="2" indent="-228600" algn="l" defTabSz="1111250">
            <a:lnSpc>
              <a:spcPct val="90000"/>
            </a:lnSpc>
            <a:spcBef>
              <a:spcPct val="0"/>
            </a:spcBef>
            <a:spcAft>
              <a:spcPct val="15000"/>
            </a:spcAft>
            <a:buChar char="•"/>
          </a:pPr>
          <a:r>
            <a:rPr lang="vi-VN" sz="2500" b="1" i="0" kern="1200" dirty="0"/>
            <a:t>Dự đoán giá</a:t>
          </a:r>
          <a:endParaRPr lang="en-US" sz="2500" kern="1200" dirty="0"/>
        </a:p>
        <a:p>
          <a:pPr marL="457200" lvl="2" indent="-228600" algn="l" defTabSz="1111250">
            <a:lnSpc>
              <a:spcPct val="90000"/>
            </a:lnSpc>
            <a:spcBef>
              <a:spcPct val="0"/>
            </a:spcBef>
            <a:spcAft>
              <a:spcPct val="15000"/>
            </a:spcAft>
            <a:buChar char="•"/>
          </a:pPr>
          <a:r>
            <a:rPr lang="vi-VN" sz="2500" b="1" i="0" kern="1200" dirty="0"/>
            <a:t>Hệ thống gợi ý kết hợp</a:t>
          </a:r>
          <a:endParaRPr lang="en-US" sz="2500" kern="1200" dirty="0"/>
        </a:p>
      </dsp:txBody>
      <dsp:txXfrm>
        <a:off x="0" y="766061"/>
        <a:ext cx="3816096" cy="28822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E2BABE-4BE3-4CBE-B717-F27B39298A83}">
      <dsp:nvSpPr>
        <dsp:cNvPr id="0" name=""/>
        <dsp:cNvSpPr/>
      </dsp:nvSpPr>
      <dsp:spPr>
        <a:xfrm>
          <a:off x="0" y="0"/>
          <a:ext cx="135573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A4A354-0DB2-41EA-9C0D-D39BC2839B97}">
      <dsp:nvSpPr>
        <dsp:cNvPr id="0" name=""/>
        <dsp:cNvSpPr/>
      </dsp:nvSpPr>
      <dsp:spPr>
        <a:xfrm>
          <a:off x="0" y="0"/>
          <a:ext cx="2711476" cy="7770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vi-VN" sz="2200" b="1" kern="1200" dirty="0">
              <a:solidFill>
                <a:schemeClr val="bg2"/>
              </a:solidFill>
            </a:rPr>
            <a:t>Nguyễn Văn Sơn</a:t>
          </a:r>
          <a:r>
            <a:rPr lang="vi-VN" sz="2200" kern="1200" dirty="0">
              <a:solidFill>
                <a:schemeClr val="bg2"/>
              </a:solidFill>
            </a:rPr>
            <a:t> </a:t>
          </a:r>
          <a:endParaRPr lang="en-US" sz="2200" kern="1200" dirty="0">
            <a:solidFill>
              <a:schemeClr val="bg2"/>
            </a:solidFill>
          </a:endParaRPr>
        </a:p>
      </dsp:txBody>
      <dsp:txXfrm>
        <a:off x="0" y="0"/>
        <a:ext cx="2711476" cy="777097"/>
      </dsp:txXfrm>
    </dsp:sp>
    <dsp:sp modelId="{C1B300D5-E64F-4E2D-B5CF-30226EFEEA2C}">
      <dsp:nvSpPr>
        <dsp:cNvPr id="0" name=""/>
        <dsp:cNvSpPr/>
      </dsp:nvSpPr>
      <dsp:spPr>
        <a:xfrm>
          <a:off x="2914836" y="35288"/>
          <a:ext cx="10642543" cy="7057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vi-VN" sz="3200" kern="1200" dirty="0">
              <a:solidFill>
                <a:schemeClr val="bg2"/>
              </a:solidFill>
            </a:rPr>
            <a:t> Data Scientist (Lead)</a:t>
          </a:r>
          <a:endParaRPr lang="en-US" sz="3200" kern="1200" dirty="0">
            <a:solidFill>
              <a:schemeClr val="bg2"/>
            </a:solidFill>
          </a:endParaRPr>
        </a:p>
      </dsp:txBody>
      <dsp:txXfrm>
        <a:off x="2914836" y="35288"/>
        <a:ext cx="10642543" cy="705762"/>
      </dsp:txXfrm>
    </dsp:sp>
    <dsp:sp modelId="{4FE71F91-B833-4F00-80CD-58573505ED73}">
      <dsp:nvSpPr>
        <dsp:cNvPr id="0" name=""/>
        <dsp:cNvSpPr/>
      </dsp:nvSpPr>
      <dsp:spPr>
        <a:xfrm>
          <a:off x="2711476" y="741050"/>
          <a:ext cx="10845904"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09B4844-B8E4-4C64-A75D-CF3B95B0BEEF}">
      <dsp:nvSpPr>
        <dsp:cNvPr id="0" name=""/>
        <dsp:cNvSpPr/>
      </dsp:nvSpPr>
      <dsp:spPr>
        <a:xfrm>
          <a:off x="0" y="777097"/>
          <a:ext cx="135573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83C869-5E2D-4C18-9255-2730CD5F89C2}">
      <dsp:nvSpPr>
        <dsp:cNvPr id="0" name=""/>
        <dsp:cNvSpPr/>
      </dsp:nvSpPr>
      <dsp:spPr>
        <a:xfrm>
          <a:off x="0" y="777097"/>
          <a:ext cx="2711476" cy="7770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vi-VN" sz="2200" b="1" kern="1200" dirty="0">
              <a:solidFill>
                <a:schemeClr val="bg2"/>
              </a:solidFill>
            </a:rPr>
            <a:t>Nguyễn Hoàng Thắng</a:t>
          </a:r>
          <a:r>
            <a:rPr lang="vi-VN" sz="2200" kern="1200" dirty="0">
              <a:solidFill>
                <a:schemeClr val="bg2"/>
              </a:solidFill>
            </a:rPr>
            <a:t> </a:t>
          </a:r>
          <a:endParaRPr lang="en-US" sz="2200" kern="1200" dirty="0">
            <a:solidFill>
              <a:schemeClr val="bg2"/>
            </a:solidFill>
          </a:endParaRPr>
        </a:p>
      </dsp:txBody>
      <dsp:txXfrm>
        <a:off x="0" y="777097"/>
        <a:ext cx="2711476" cy="777097"/>
      </dsp:txXfrm>
    </dsp:sp>
    <dsp:sp modelId="{A7B00F2A-D6AD-40E2-B875-3A2087C3C1F6}">
      <dsp:nvSpPr>
        <dsp:cNvPr id="0" name=""/>
        <dsp:cNvSpPr/>
      </dsp:nvSpPr>
      <dsp:spPr>
        <a:xfrm>
          <a:off x="2914836" y="812385"/>
          <a:ext cx="10642543" cy="7057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vi-VN" sz="3200" kern="1200">
              <a:solidFill>
                <a:schemeClr val="bg2"/>
              </a:solidFill>
            </a:rPr>
            <a:t> Machine Learning Engineer</a:t>
          </a:r>
          <a:endParaRPr lang="en-US" sz="3200" kern="1200" dirty="0">
            <a:solidFill>
              <a:schemeClr val="bg2"/>
            </a:solidFill>
          </a:endParaRPr>
        </a:p>
      </dsp:txBody>
      <dsp:txXfrm>
        <a:off x="2914836" y="812385"/>
        <a:ext cx="10642543" cy="705762"/>
      </dsp:txXfrm>
    </dsp:sp>
    <dsp:sp modelId="{8A17B7B6-4C21-4B94-9F0A-9B23B77F8D26}">
      <dsp:nvSpPr>
        <dsp:cNvPr id="0" name=""/>
        <dsp:cNvSpPr/>
      </dsp:nvSpPr>
      <dsp:spPr>
        <a:xfrm>
          <a:off x="2711476" y="1518147"/>
          <a:ext cx="10845904"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95AFF6D-8BD2-42E7-AB76-7297521BB81D}">
      <dsp:nvSpPr>
        <dsp:cNvPr id="0" name=""/>
        <dsp:cNvSpPr/>
      </dsp:nvSpPr>
      <dsp:spPr>
        <a:xfrm>
          <a:off x="0" y="1554194"/>
          <a:ext cx="135573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285E14-BBF1-4A6A-9009-38EBBB6DD6A1}">
      <dsp:nvSpPr>
        <dsp:cNvPr id="0" name=""/>
        <dsp:cNvSpPr/>
      </dsp:nvSpPr>
      <dsp:spPr>
        <a:xfrm>
          <a:off x="0" y="1554194"/>
          <a:ext cx="2711476" cy="7770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vi-VN" sz="2200" b="1" kern="1200" dirty="0">
              <a:solidFill>
                <a:schemeClr val="bg2"/>
              </a:solidFill>
            </a:rPr>
            <a:t>Vũ Hải Đăng</a:t>
          </a:r>
          <a:r>
            <a:rPr lang="vi-VN" sz="2200" kern="1200" dirty="0">
              <a:solidFill>
                <a:schemeClr val="bg2"/>
              </a:solidFill>
            </a:rPr>
            <a:t> </a:t>
          </a:r>
          <a:endParaRPr lang="en-US" sz="2200" kern="1200" dirty="0">
            <a:solidFill>
              <a:schemeClr val="bg2"/>
            </a:solidFill>
          </a:endParaRPr>
        </a:p>
      </dsp:txBody>
      <dsp:txXfrm>
        <a:off x="0" y="1554194"/>
        <a:ext cx="2711476" cy="777097"/>
      </dsp:txXfrm>
    </dsp:sp>
    <dsp:sp modelId="{399F0F17-D303-45AB-8CA3-1252477618F5}">
      <dsp:nvSpPr>
        <dsp:cNvPr id="0" name=""/>
        <dsp:cNvSpPr/>
      </dsp:nvSpPr>
      <dsp:spPr>
        <a:xfrm>
          <a:off x="2914836" y="1589483"/>
          <a:ext cx="10642543" cy="7057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vi-VN" sz="3200" kern="1200">
              <a:solidFill>
                <a:schemeClr val="bg2"/>
              </a:solidFill>
            </a:rPr>
            <a:t> Data Analyst</a:t>
          </a:r>
          <a:endParaRPr lang="en-US" sz="3200" kern="1200" dirty="0">
            <a:solidFill>
              <a:schemeClr val="bg2"/>
            </a:solidFill>
          </a:endParaRPr>
        </a:p>
      </dsp:txBody>
      <dsp:txXfrm>
        <a:off x="2914836" y="1589483"/>
        <a:ext cx="10642543" cy="705762"/>
      </dsp:txXfrm>
    </dsp:sp>
    <dsp:sp modelId="{B22C7365-3B51-4465-8449-A262213E404B}">
      <dsp:nvSpPr>
        <dsp:cNvPr id="0" name=""/>
        <dsp:cNvSpPr/>
      </dsp:nvSpPr>
      <dsp:spPr>
        <a:xfrm>
          <a:off x="2711476" y="2295245"/>
          <a:ext cx="10845904"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870F657-31AE-41DA-8514-6CB754393109}">
      <dsp:nvSpPr>
        <dsp:cNvPr id="0" name=""/>
        <dsp:cNvSpPr/>
      </dsp:nvSpPr>
      <dsp:spPr>
        <a:xfrm>
          <a:off x="0" y="2331292"/>
          <a:ext cx="1355738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C28E27A-BFE3-4954-934C-ACE7561941EB}">
      <dsp:nvSpPr>
        <dsp:cNvPr id="0" name=""/>
        <dsp:cNvSpPr/>
      </dsp:nvSpPr>
      <dsp:spPr>
        <a:xfrm>
          <a:off x="0" y="2331292"/>
          <a:ext cx="2711476" cy="77709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vi-VN" sz="2200" b="1" kern="1200" dirty="0">
              <a:solidFill>
                <a:schemeClr val="bg2"/>
              </a:solidFill>
            </a:rPr>
            <a:t>Dương Đình Hiếu</a:t>
          </a:r>
          <a:r>
            <a:rPr lang="vi-VN" sz="2200" kern="1200" dirty="0">
              <a:solidFill>
                <a:schemeClr val="bg2"/>
              </a:solidFill>
            </a:rPr>
            <a:t> </a:t>
          </a:r>
          <a:endParaRPr lang="en-US" sz="2200" kern="1200" dirty="0">
            <a:solidFill>
              <a:schemeClr val="bg2"/>
            </a:solidFill>
          </a:endParaRPr>
        </a:p>
      </dsp:txBody>
      <dsp:txXfrm>
        <a:off x="0" y="2331292"/>
        <a:ext cx="2711476" cy="777097"/>
      </dsp:txXfrm>
    </dsp:sp>
    <dsp:sp modelId="{D23DA160-5464-4992-BBBD-E6E254CF789A}">
      <dsp:nvSpPr>
        <dsp:cNvPr id="0" name=""/>
        <dsp:cNvSpPr/>
      </dsp:nvSpPr>
      <dsp:spPr>
        <a:xfrm>
          <a:off x="2914836" y="2366580"/>
          <a:ext cx="10642543" cy="7057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1920" tIns="121920" rIns="121920" bIns="121920" numCol="1" spcCol="1270" anchor="t" anchorCtr="0">
          <a:noAutofit/>
        </a:bodyPr>
        <a:lstStyle/>
        <a:p>
          <a:pPr marL="0" lvl="0" indent="0" algn="l" defTabSz="1422400">
            <a:lnSpc>
              <a:spcPct val="90000"/>
            </a:lnSpc>
            <a:spcBef>
              <a:spcPct val="0"/>
            </a:spcBef>
            <a:spcAft>
              <a:spcPct val="35000"/>
            </a:spcAft>
            <a:buNone/>
          </a:pPr>
          <a:r>
            <a:rPr lang="vi-VN" sz="3200" kern="1200">
              <a:solidFill>
                <a:schemeClr val="bg2"/>
              </a:solidFill>
            </a:rPr>
            <a:t> AI Engineer</a:t>
          </a:r>
          <a:endParaRPr lang="en-US" sz="3200" kern="1200" dirty="0">
            <a:solidFill>
              <a:schemeClr val="bg2"/>
            </a:solidFill>
          </a:endParaRPr>
        </a:p>
      </dsp:txBody>
      <dsp:txXfrm>
        <a:off x="2914836" y="2366580"/>
        <a:ext cx="10642543" cy="705762"/>
      </dsp:txXfrm>
    </dsp:sp>
    <dsp:sp modelId="{0DFA0906-1B9B-4BFC-B2B4-11AC5C57426B}">
      <dsp:nvSpPr>
        <dsp:cNvPr id="0" name=""/>
        <dsp:cNvSpPr/>
      </dsp:nvSpPr>
      <dsp:spPr>
        <a:xfrm>
          <a:off x="2711476" y="3072342"/>
          <a:ext cx="10845904" cy="0"/>
        </a:xfrm>
        <a:prstGeom prst="line">
          <a:avLst/>
        </a:prstGeom>
        <a:solidFill>
          <a:schemeClr val="accent1">
            <a:hueOff val="0"/>
            <a:satOff val="0"/>
            <a:lumOff val="0"/>
            <a:alphaOff val="0"/>
          </a:schemeClr>
        </a:solidFill>
        <a:ln w="12700" cap="flat" cmpd="sng" algn="ctr">
          <a:solidFill>
            <a:schemeClr val="accent1">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8FB34F5-367D-4C54-BD1B-959B802E0DB6}">
      <dsp:nvSpPr>
        <dsp:cNvPr id="0" name=""/>
        <dsp:cNvSpPr/>
      </dsp:nvSpPr>
      <dsp:spPr>
        <a:xfrm>
          <a:off x="0" y="0"/>
          <a:ext cx="6451643" cy="177864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t" anchorCtr="0">
          <a:noAutofit/>
        </a:bodyPr>
        <a:lstStyle/>
        <a:p>
          <a:pPr marL="0" lvl="0" indent="0" algn="l" defTabSz="1155700">
            <a:lnSpc>
              <a:spcPct val="90000"/>
            </a:lnSpc>
            <a:spcBef>
              <a:spcPct val="0"/>
            </a:spcBef>
            <a:spcAft>
              <a:spcPct val="35000"/>
            </a:spcAft>
            <a:buNone/>
          </a:pPr>
          <a:r>
            <a:rPr lang="en-US" sz="2600" kern="1200" dirty="0"/>
            <a:t>Quy </a:t>
          </a:r>
          <a:r>
            <a:rPr lang="en-US" sz="2600" kern="1200" dirty="0" err="1"/>
            <a:t>mô</a:t>
          </a:r>
          <a:r>
            <a:rPr lang="en-US" sz="2600" kern="1200" dirty="0"/>
            <a:t>:</a:t>
          </a:r>
        </a:p>
        <a:p>
          <a:pPr marL="228600" lvl="1" indent="-228600" algn="l" defTabSz="889000">
            <a:lnSpc>
              <a:spcPct val="90000"/>
            </a:lnSpc>
            <a:spcBef>
              <a:spcPct val="0"/>
            </a:spcBef>
            <a:spcAft>
              <a:spcPct val="15000"/>
            </a:spcAft>
            <a:buChar char="•"/>
          </a:pPr>
          <a:r>
            <a:rPr lang="en-US" sz="2000" kern="1200" dirty="0"/>
            <a:t>1.465 </a:t>
          </a:r>
          <a:r>
            <a:rPr lang="en-US" sz="2000" kern="1200" dirty="0" err="1"/>
            <a:t>sản</a:t>
          </a:r>
          <a:r>
            <a:rPr lang="en-US" sz="2000" kern="1200" dirty="0"/>
            <a:t> </a:t>
          </a:r>
          <a:r>
            <a:rPr lang="en-US" sz="2000" kern="1200" dirty="0" err="1"/>
            <a:t>phẩm</a:t>
          </a:r>
          <a:r>
            <a:rPr lang="en-US" sz="2000" kern="1200" dirty="0"/>
            <a:t> </a:t>
          </a:r>
          <a:r>
            <a:rPr lang="en-US" sz="2000" kern="1200" dirty="0" err="1"/>
            <a:t>đa</a:t>
          </a:r>
          <a:r>
            <a:rPr lang="en-US" sz="2000" kern="1200" dirty="0"/>
            <a:t> </a:t>
          </a:r>
          <a:r>
            <a:rPr lang="en-US" sz="2000" kern="1200" dirty="0" err="1"/>
            <a:t>danh</a:t>
          </a:r>
          <a:r>
            <a:rPr lang="en-US" sz="2000" kern="1200" dirty="0"/>
            <a:t> </a:t>
          </a:r>
          <a:r>
            <a:rPr lang="en-US" sz="2000" kern="1200" dirty="0" err="1"/>
            <a:t>mục</a:t>
          </a:r>
          <a:r>
            <a:rPr lang="en-US" sz="2000" kern="1200" dirty="0"/>
            <a:t> </a:t>
          </a:r>
          <a:r>
            <a:rPr lang="en-US" sz="2000" kern="1200" dirty="0" err="1"/>
            <a:t>trên</a:t>
          </a:r>
          <a:r>
            <a:rPr lang="en-US" sz="2000" kern="1200" dirty="0"/>
            <a:t> Amazon.com</a:t>
          </a:r>
        </a:p>
        <a:p>
          <a:pPr marL="228600" lvl="1" indent="-228600" algn="l" defTabSz="889000">
            <a:lnSpc>
              <a:spcPct val="90000"/>
            </a:lnSpc>
            <a:spcBef>
              <a:spcPct val="0"/>
            </a:spcBef>
            <a:spcAft>
              <a:spcPct val="15000"/>
            </a:spcAft>
            <a:buChar char="•"/>
          </a:pPr>
          <a:r>
            <a:rPr lang="en-US" sz="2000" kern="1200" dirty="0"/>
            <a:t>17.000+ user reviews </a:t>
          </a:r>
          <a:r>
            <a:rPr lang="en-US" sz="2000" kern="1200" dirty="0" err="1"/>
            <a:t>thực</a:t>
          </a:r>
          <a:r>
            <a:rPr lang="en-US" sz="2000" kern="1200" dirty="0"/>
            <a:t> </a:t>
          </a:r>
          <a:r>
            <a:rPr lang="en-US" sz="2000" kern="1200" dirty="0" err="1"/>
            <a:t>tế</a:t>
          </a:r>
          <a:endParaRPr lang="en-US" sz="2000" kern="1200" dirty="0"/>
        </a:p>
        <a:p>
          <a:pPr marL="228600" lvl="1" indent="-228600" algn="l" defTabSz="889000">
            <a:lnSpc>
              <a:spcPct val="90000"/>
            </a:lnSpc>
            <a:spcBef>
              <a:spcPct val="0"/>
            </a:spcBef>
            <a:spcAft>
              <a:spcPct val="15000"/>
            </a:spcAft>
            <a:buChar char="•"/>
          </a:pPr>
          <a:r>
            <a:rPr lang="en-US" sz="2000" kern="1200" dirty="0"/>
            <a:t>27 features </a:t>
          </a:r>
          <a:r>
            <a:rPr lang="en-US" sz="2000" kern="1200" dirty="0" err="1"/>
            <a:t>sau</a:t>
          </a:r>
          <a:r>
            <a:rPr lang="en-US" sz="2000" kern="1200" dirty="0"/>
            <a:t> feature engineering</a:t>
          </a:r>
        </a:p>
      </dsp:txBody>
      <dsp:txXfrm>
        <a:off x="52095" y="52095"/>
        <a:ext cx="6347453" cy="167445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2C3204-E9DB-4B08-B0B8-4410512F3317}">
      <dsp:nvSpPr>
        <dsp:cNvPr id="0" name=""/>
        <dsp:cNvSpPr/>
      </dsp:nvSpPr>
      <dsp:spPr>
        <a:xfrm>
          <a:off x="0" y="44927"/>
          <a:ext cx="5892801" cy="13455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vi-VN" sz="2500" kern="1200" dirty="0"/>
            <a:t>Dataset được lấy trực tiếp từ Kaggle (gold tier) - Amazon Ratings and Reviews</a:t>
          </a:r>
          <a:endParaRPr lang="en-US" sz="2500" kern="1200" dirty="0"/>
        </a:p>
      </dsp:txBody>
      <dsp:txXfrm>
        <a:off x="65682" y="110609"/>
        <a:ext cx="5761437" cy="1214136"/>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3718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706332-9DEC-478F-B15D-CB2D4D5B92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26211BB-B810-484F-9FE3-3B8053AB85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F87C48B-7035-4EBE-4DCE-C254C3ABC9F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B12A525-4E34-00E5-98D1-1A75BAC38559}"/>
              </a:ext>
            </a:extLst>
          </p:cNvPr>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39120097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E4ACEC-2C44-E9A3-CEB5-049BB6136D5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985206-7068-1A72-D646-CF1026BF1B9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6BD610F-D33C-30FA-84DD-1954BC7153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C70A9D3-9CD2-DD3C-79D3-03990582EAC5}"/>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8534189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1DEC71-ABC5-C10B-4160-7414BB681C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AC8FCF-4C52-C35F-313D-BD44CE9657F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57BE94-7503-AF18-E260-A166F199FA1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1F275CA-B5B0-BD1A-57F9-1803C1EC380D}"/>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37465663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BB6136-944D-95D0-3056-7EF370921BB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7B4410-D6DD-442C-8A50-B2DD66F7CD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A118A1-F32A-1282-82B8-D89FE0657BA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9BCF852-A877-04D2-F2E7-2A3B7C9248F3}"/>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7913870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0.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image" Target="../media/image1.jpg"/><Relationship Id="rId7" Type="http://schemas.openxmlformats.org/officeDocument/2006/relationships/diagramLayout" Target="../diagrams/layout1.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Data" Target="../diagrams/data1.xml"/><Relationship Id="rId5" Type="http://schemas.openxmlformats.org/officeDocument/2006/relationships/image" Target="../media/image8.jpeg"/><Relationship Id="rId10" Type="http://schemas.microsoft.com/office/2007/relationships/diagramDrawing" Target="../diagrams/drawing1.xml"/><Relationship Id="rId4" Type="http://schemas.openxmlformats.org/officeDocument/2006/relationships/image" Target="../media/image7.jpeg"/><Relationship Id="rId9" Type="http://schemas.openxmlformats.org/officeDocument/2006/relationships/diagramColors" Target="../diagrams/colors1.xml"/></Relationships>
</file>

<file path=ppt/slides/_rels/slide5.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image" Target="../media/image1.jpg"/><Relationship Id="rId7" Type="http://schemas.openxmlformats.org/officeDocument/2006/relationships/diagramLayout" Target="../diagrams/layout2.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Data" Target="../diagrams/data2.xml"/><Relationship Id="rId5" Type="http://schemas.openxmlformats.org/officeDocument/2006/relationships/image" Target="../media/image10.jpeg"/><Relationship Id="rId10" Type="http://schemas.microsoft.com/office/2007/relationships/diagramDrawing" Target="../diagrams/drawing2.xml"/><Relationship Id="rId4" Type="http://schemas.openxmlformats.org/officeDocument/2006/relationships/image" Target="../media/image9.jpeg"/><Relationship Id="rId9" Type="http://schemas.openxmlformats.org/officeDocument/2006/relationships/diagramColors" Target="../diagrams/colors2.xml"/></Relationships>
</file>

<file path=ppt/slides/_rels/slide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1.jpg"/><Relationship Id="rId7" Type="http://schemas.openxmlformats.org/officeDocument/2006/relationships/diagramColors" Target="../diagrams/colors3.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microsoft.com/office/2007/relationships/diagramDrawing" Target="../diagrams/drawing4.xml"/><Relationship Id="rId13" Type="http://schemas.openxmlformats.org/officeDocument/2006/relationships/diagramColors" Target="../diagrams/colors5.xml"/><Relationship Id="rId3" Type="http://schemas.openxmlformats.org/officeDocument/2006/relationships/image" Target="../media/image11.jpg"/><Relationship Id="rId7" Type="http://schemas.openxmlformats.org/officeDocument/2006/relationships/diagramColors" Target="../diagrams/colors4.xml"/><Relationship Id="rId12" Type="http://schemas.openxmlformats.org/officeDocument/2006/relationships/diagramQuickStyle" Target="../diagrams/quickStyle5.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QuickStyle" Target="../diagrams/quickStyle4.xml"/><Relationship Id="rId11" Type="http://schemas.openxmlformats.org/officeDocument/2006/relationships/diagramLayout" Target="../diagrams/layout5.xml"/><Relationship Id="rId5" Type="http://schemas.openxmlformats.org/officeDocument/2006/relationships/diagramLayout" Target="../diagrams/layout4.xml"/><Relationship Id="rId10" Type="http://schemas.openxmlformats.org/officeDocument/2006/relationships/diagramData" Target="../diagrams/data5.xml"/><Relationship Id="rId4" Type="http://schemas.openxmlformats.org/officeDocument/2006/relationships/diagramData" Target="../diagrams/data4.xml"/><Relationship Id="rId9" Type="http://schemas.openxmlformats.org/officeDocument/2006/relationships/image" Target="../media/image12.jpeg"/><Relationship Id="rId14" Type="http://schemas.microsoft.com/office/2007/relationships/diagramDrawing" Target="../diagrams/drawing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https://kimi-img.moonshot.cn/pub/slides/slides_tmpl/image/25-08-27-20:02:12-d2nf7h18bjvh7rlj0650.jpg"/>
          <p:cNvPicPr>
            <a:picLocks noChangeAspect="1"/>
          </p:cNvPicPr>
          <p:nvPr/>
        </p:nvPicPr>
        <p:blipFill>
          <a:blip r:embed="rId3"/>
          <a:srcRect/>
          <a:stretch/>
        </p:blipFill>
        <p:spPr>
          <a:xfrm>
            <a:off x="1" y="-6626"/>
            <a:ext cx="12191999" cy="6864626"/>
          </a:xfrm>
          <a:prstGeom prst="rect">
            <a:avLst/>
          </a:prstGeom>
        </p:spPr>
      </p:pic>
      <p:pic>
        <p:nvPicPr>
          <p:cNvPr id="3" name="Image 1" descr="https://kimi-img.moonshot.cn/pub/slides/slides_tmpl/image/25-08-27-20:02:05-d2nf7f98bjvh7rlj05ug.png"/>
          <p:cNvPicPr>
            <a:picLocks noChangeAspect="1"/>
          </p:cNvPicPr>
          <p:nvPr/>
        </p:nvPicPr>
        <p:blipFill>
          <a:blip r:embed="rId4"/>
          <a:stretch>
            <a:fillRect/>
          </a:stretch>
        </p:blipFill>
        <p:spPr>
          <a:xfrm>
            <a:off x="576580" y="4498975"/>
            <a:ext cx="1732915" cy="457200"/>
          </a:xfrm>
          <a:prstGeom prst="rect">
            <a:avLst/>
          </a:prstGeom>
        </p:spPr>
      </p:pic>
      <p:sp>
        <p:nvSpPr>
          <p:cNvPr id="4" name="Text 0"/>
          <p:cNvSpPr/>
          <p:nvPr/>
        </p:nvSpPr>
        <p:spPr>
          <a:xfrm>
            <a:off x="519999" y="2288501"/>
            <a:ext cx="11152000" cy="2274373"/>
          </a:xfrm>
          <a:prstGeom prst="rect">
            <a:avLst/>
          </a:prstGeom>
          <a:noFill/>
          <a:ln/>
        </p:spPr>
        <p:txBody>
          <a:bodyPr wrap="square" lIns="91440" tIns="45720" rIns="91440" bIns="45720" rtlCol="0" anchor="t"/>
          <a:lstStyle/>
          <a:p>
            <a:pPr algn="ctr">
              <a:lnSpc>
                <a:spcPct val="100000"/>
              </a:lnSpc>
            </a:pPr>
            <a:r>
              <a:rPr lang="en-US" sz="4400" b="1" dirty="0" err="1">
                <a:solidFill>
                  <a:srgbClr val="FFFFFF"/>
                </a:solidFill>
                <a:latin typeface="Noto Sans SC" panose="020B0604020202020204" charset="-128"/>
                <a:ea typeface="Noto Sans SC" panose="020B0604020202020204" charset="-128"/>
                <a:cs typeface="MiSans" pitchFamily="34" charset="-120"/>
              </a:rPr>
              <a:t>Phân</a:t>
            </a:r>
            <a:r>
              <a:rPr lang="en-US" sz="4400" b="1" dirty="0">
                <a:solidFill>
                  <a:srgbClr val="FFFFFF"/>
                </a:solidFill>
                <a:latin typeface="Noto Sans SC" panose="020B0604020202020204" charset="-128"/>
                <a:ea typeface="Noto Sans SC" panose="020B0604020202020204" charset="-128"/>
                <a:cs typeface="MiSans" pitchFamily="34" charset="-120"/>
              </a:rPr>
              <a:t> </a:t>
            </a:r>
            <a:r>
              <a:rPr lang="en-US" sz="4400" b="1" dirty="0" err="1">
                <a:solidFill>
                  <a:srgbClr val="FFFFFF"/>
                </a:solidFill>
                <a:latin typeface="Noto Sans SC" panose="020B0604020202020204" charset="-128"/>
                <a:ea typeface="Noto Sans SC" panose="020B0604020202020204" charset="-128"/>
                <a:cs typeface="MiSans" pitchFamily="34" charset="-120"/>
              </a:rPr>
              <a:t>tích</a:t>
            </a:r>
            <a:r>
              <a:rPr lang="en-US" sz="4400" b="1" dirty="0">
                <a:solidFill>
                  <a:srgbClr val="FFFFFF"/>
                </a:solidFill>
                <a:latin typeface="Noto Sans SC" panose="020B0604020202020204" charset="-128"/>
                <a:ea typeface="Noto Sans SC" panose="020B0604020202020204" charset="-128"/>
                <a:cs typeface="MiSans" pitchFamily="34" charset="-120"/>
              </a:rPr>
              <a:t> </a:t>
            </a:r>
            <a:r>
              <a:rPr lang="en-US" sz="4400" b="1" dirty="0" err="1">
                <a:solidFill>
                  <a:srgbClr val="FFFFFF"/>
                </a:solidFill>
                <a:latin typeface="Noto Sans SC" panose="020B0604020202020204" charset="-128"/>
                <a:ea typeface="Noto Sans SC" panose="020B0604020202020204" charset="-128"/>
                <a:cs typeface="MiSans" pitchFamily="34" charset="-120"/>
              </a:rPr>
              <a:t>Sản</a:t>
            </a:r>
            <a:r>
              <a:rPr lang="en-US" sz="4400" b="1" dirty="0">
                <a:solidFill>
                  <a:srgbClr val="FFFFFF"/>
                </a:solidFill>
                <a:latin typeface="Noto Sans SC" panose="020B0604020202020204" charset="-128"/>
                <a:ea typeface="Noto Sans SC" panose="020B0604020202020204" charset="-128"/>
                <a:cs typeface="MiSans" pitchFamily="34" charset="-120"/>
              </a:rPr>
              <a:t> </a:t>
            </a:r>
            <a:r>
              <a:rPr lang="en-US" sz="4400" b="1" dirty="0" err="1">
                <a:solidFill>
                  <a:srgbClr val="FFFFFF"/>
                </a:solidFill>
                <a:latin typeface="Noto Sans SC" panose="020B0604020202020204" charset="-128"/>
                <a:ea typeface="Noto Sans SC" panose="020B0604020202020204" charset="-128"/>
                <a:cs typeface="MiSans" pitchFamily="34" charset="-120"/>
              </a:rPr>
              <a:t>phẩm</a:t>
            </a:r>
            <a:r>
              <a:rPr lang="en-US" sz="4400" b="1" dirty="0">
                <a:solidFill>
                  <a:srgbClr val="FFFFFF"/>
                </a:solidFill>
                <a:latin typeface="Noto Sans SC" panose="020B0604020202020204" charset="-128"/>
                <a:ea typeface="Noto Sans SC" panose="020B0604020202020204" charset="-128"/>
                <a:cs typeface="MiSans" pitchFamily="34" charset="-120"/>
              </a:rPr>
              <a:t> Amazon</a:t>
            </a:r>
            <a:br>
              <a:rPr lang="en-US" sz="4400" b="1" dirty="0">
                <a:solidFill>
                  <a:srgbClr val="FFFFFF"/>
                </a:solidFill>
                <a:latin typeface="Noto Sans SC" panose="020B0604020202020204" charset="-128"/>
                <a:ea typeface="Noto Sans SC" panose="020B0604020202020204" charset="-128"/>
                <a:cs typeface="MiSans" pitchFamily="34" charset="-120"/>
              </a:rPr>
            </a:br>
            <a:r>
              <a:rPr lang="en-US" sz="4400" b="1" dirty="0">
                <a:solidFill>
                  <a:srgbClr val="FFFFFF"/>
                </a:solidFill>
                <a:latin typeface="Noto Sans SC" panose="020B0604020202020204" charset="-128"/>
                <a:ea typeface="Noto Sans SC" panose="020B0604020202020204" charset="-128"/>
                <a:cs typeface="MiSans" pitchFamily="34" charset="-120"/>
              </a:rPr>
              <a:t> </a:t>
            </a:r>
            <a:r>
              <a:rPr lang="en-US" sz="4400" b="1" dirty="0" err="1">
                <a:solidFill>
                  <a:srgbClr val="FFFFFF"/>
                </a:solidFill>
                <a:latin typeface="Noto Sans SC" panose="020B0604020202020204" charset="-128"/>
                <a:ea typeface="Noto Sans SC" panose="020B0604020202020204" charset="-128"/>
                <a:cs typeface="MiSans" pitchFamily="34" charset="-120"/>
              </a:rPr>
              <a:t>Hệ</a:t>
            </a:r>
            <a:r>
              <a:rPr lang="en-US" sz="4400" b="1" dirty="0">
                <a:solidFill>
                  <a:srgbClr val="FFFFFF"/>
                </a:solidFill>
                <a:latin typeface="Noto Sans SC" panose="020B0604020202020204" charset="-128"/>
                <a:ea typeface="Noto Sans SC" panose="020B0604020202020204" charset="-128"/>
                <a:cs typeface="MiSans" pitchFamily="34" charset="-120"/>
              </a:rPr>
              <a:t> </a:t>
            </a:r>
            <a:r>
              <a:rPr lang="en-US" sz="4400" b="1" dirty="0" err="1">
                <a:solidFill>
                  <a:srgbClr val="FFFFFF"/>
                </a:solidFill>
                <a:latin typeface="Noto Sans SC" panose="020B0604020202020204" charset="-128"/>
                <a:ea typeface="Noto Sans SC" panose="020B0604020202020204" charset="-128"/>
                <a:cs typeface="MiSans" pitchFamily="34" charset="-120"/>
              </a:rPr>
              <a:t>thống</a:t>
            </a:r>
            <a:r>
              <a:rPr lang="en-US" sz="4400" b="1" dirty="0">
                <a:solidFill>
                  <a:srgbClr val="FFFFFF"/>
                </a:solidFill>
                <a:latin typeface="Noto Sans SC" panose="020B0604020202020204" charset="-128"/>
                <a:ea typeface="Noto Sans SC" panose="020B0604020202020204" charset="-128"/>
                <a:cs typeface="MiSans" pitchFamily="34" charset="-120"/>
              </a:rPr>
              <a:t> </a:t>
            </a:r>
            <a:r>
              <a:rPr lang="en-US" sz="4400" b="1" dirty="0" err="1">
                <a:solidFill>
                  <a:srgbClr val="FFFFFF"/>
                </a:solidFill>
                <a:latin typeface="Noto Sans SC" panose="020B0604020202020204" charset="-128"/>
                <a:ea typeface="Noto Sans SC" panose="020B0604020202020204" charset="-128"/>
                <a:cs typeface="MiSans" pitchFamily="34" charset="-120"/>
              </a:rPr>
              <a:t>Dự</a:t>
            </a:r>
            <a:r>
              <a:rPr lang="en-US" sz="4400" b="1" dirty="0">
                <a:solidFill>
                  <a:srgbClr val="FFFFFF"/>
                </a:solidFill>
                <a:latin typeface="Noto Sans SC" panose="020B0604020202020204" charset="-128"/>
                <a:ea typeface="Noto Sans SC" panose="020B0604020202020204" charset="-128"/>
                <a:cs typeface="MiSans" pitchFamily="34" charset="-120"/>
              </a:rPr>
              <a:t> </a:t>
            </a:r>
            <a:r>
              <a:rPr lang="en-US" sz="4400" b="1" dirty="0" err="1">
                <a:solidFill>
                  <a:srgbClr val="FFFFFF"/>
                </a:solidFill>
                <a:latin typeface="Noto Sans SC" panose="020B0604020202020204" charset="-128"/>
                <a:ea typeface="Noto Sans SC" panose="020B0604020202020204" charset="-128"/>
                <a:cs typeface="MiSans" pitchFamily="34" charset="-120"/>
              </a:rPr>
              <a:t>đoán</a:t>
            </a:r>
            <a:r>
              <a:rPr lang="en-US" sz="4400" b="1" dirty="0">
                <a:solidFill>
                  <a:srgbClr val="FFFFFF"/>
                </a:solidFill>
                <a:latin typeface="Noto Sans SC" panose="020B0604020202020204" charset="-128"/>
                <a:ea typeface="Noto Sans SC" panose="020B0604020202020204" charset="-128"/>
                <a:cs typeface="MiSans" pitchFamily="34" charset="-120"/>
              </a:rPr>
              <a:t> </a:t>
            </a:r>
            <a:r>
              <a:rPr lang="en-US" sz="4400" b="1" dirty="0" err="1">
                <a:solidFill>
                  <a:srgbClr val="FFFFFF"/>
                </a:solidFill>
                <a:latin typeface="Noto Sans SC" panose="020B0604020202020204" charset="-128"/>
                <a:ea typeface="Noto Sans SC" panose="020B0604020202020204" charset="-128"/>
                <a:cs typeface="MiSans" pitchFamily="34" charset="-120"/>
              </a:rPr>
              <a:t>Giá</a:t>
            </a:r>
            <a:r>
              <a:rPr lang="en-US" sz="4400" b="1" dirty="0">
                <a:solidFill>
                  <a:srgbClr val="FFFFFF"/>
                </a:solidFill>
                <a:latin typeface="Noto Sans SC" panose="020B0604020202020204" charset="-128"/>
                <a:ea typeface="Noto Sans SC" panose="020B0604020202020204" charset="-128"/>
                <a:cs typeface="MiSans" pitchFamily="34" charset="-120"/>
              </a:rPr>
              <a:t> </a:t>
            </a:r>
            <a:r>
              <a:rPr lang="en-US" sz="4400" b="1" dirty="0" err="1">
                <a:solidFill>
                  <a:srgbClr val="FFFFFF"/>
                </a:solidFill>
                <a:latin typeface="Noto Sans SC" panose="020B0604020202020204" charset="-128"/>
                <a:ea typeface="Noto Sans SC" panose="020B0604020202020204" charset="-128"/>
                <a:cs typeface="MiSans" pitchFamily="34" charset="-120"/>
              </a:rPr>
              <a:t>và</a:t>
            </a:r>
            <a:r>
              <a:rPr lang="en-US" sz="4400" b="1" dirty="0">
                <a:solidFill>
                  <a:srgbClr val="FFFFFF"/>
                </a:solidFill>
                <a:latin typeface="Noto Sans SC" panose="020B0604020202020204" charset="-128"/>
                <a:ea typeface="Noto Sans SC" panose="020B0604020202020204" charset="-128"/>
                <a:cs typeface="MiSans" pitchFamily="34" charset="-120"/>
              </a:rPr>
              <a:t> </a:t>
            </a:r>
            <a:r>
              <a:rPr lang="en-US" sz="4400" b="1" dirty="0" err="1">
                <a:solidFill>
                  <a:srgbClr val="FFFFFF"/>
                </a:solidFill>
                <a:latin typeface="Noto Sans SC" panose="020B0604020202020204" charset="-128"/>
                <a:ea typeface="Noto Sans SC" panose="020B0604020202020204" charset="-128"/>
                <a:cs typeface="MiSans" pitchFamily="34" charset="-120"/>
              </a:rPr>
              <a:t>Gợi</a:t>
            </a:r>
            <a:r>
              <a:rPr lang="en-US" sz="4400" b="1" dirty="0">
                <a:solidFill>
                  <a:srgbClr val="FFFFFF"/>
                </a:solidFill>
                <a:latin typeface="Noto Sans SC" panose="020B0604020202020204" charset="-128"/>
                <a:ea typeface="Noto Sans SC" panose="020B0604020202020204" charset="-128"/>
                <a:cs typeface="MiSans" pitchFamily="34" charset="-120"/>
              </a:rPr>
              <a:t> ý </a:t>
            </a:r>
            <a:r>
              <a:rPr lang="en-US" sz="4400" b="1" dirty="0" err="1">
                <a:solidFill>
                  <a:srgbClr val="FFFFFF"/>
                </a:solidFill>
                <a:latin typeface="Noto Sans SC" panose="020B0604020202020204" charset="-128"/>
                <a:ea typeface="Noto Sans SC" panose="020B0604020202020204" charset="-128"/>
                <a:cs typeface="MiSans" pitchFamily="34" charset="-120"/>
              </a:rPr>
              <a:t>Sản</a:t>
            </a:r>
            <a:r>
              <a:rPr lang="en-US" sz="4400" b="1" dirty="0">
                <a:solidFill>
                  <a:srgbClr val="FFFFFF"/>
                </a:solidFill>
                <a:latin typeface="Noto Sans SC" panose="020B0604020202020204" charset="-128"/>
                <a:ea typeface="Noto Sans SC" panose="020B0604020202020204" charset="-128"/>
                <a:cs typeface="MiSans" pitchFamily="34" charset="-120"/>
              </a:rPr>
              <a:t> </a:t>
            </a:r>
            <a:r>
              <a:rPr lang="en-US" sz="4400" b="1" dirty="0" err="1">
                <a:solidFill>
                  <a:srgbClr val="FFFFFF"/>
                </a:solidFill>
                <a:latin typeface="Noto Sans SC" panose="020B0604020202020204" charset="-128"/>
                <a:ea typeface="Noto Sans SC" panose="020B0604020202020204" charset="-128"/>
                <a:cs typeface="MiSans" pitchFamily="34" charset="-120"/>
              </a:rPr>
              <a:t>phẩm</a:t>
            </a:r>
            <a:endParaRPr lang="en-US" sz="4400" dirty="0">
              <a:latin typeface="Noto Sans SC" panose="020B0604020202020204" charset="-128"/>
              <a:ea typeface="Noto Sans SC" panose="020B0604020202020204" charset="-128"/>
            </a:endParaRPr>
          </a:p>
        </p:txBody>
      </p:sp>
      <p:pic>
        <p:nvPicPr>
          <p:cNvPr id="5" name="Image 2" descr="https://kimi-img.moonshot.cn/pub/slides/slides_tmpl/image/25-08-27-20:02:05-d2nf7f98bjvh7rlj05ug.png"/>
          <p:cNvPicPr>
            <a:picLocks noChangeAspect="1"/>
          </p:cNvPicPr>
          <p:nvPr/>
        </p:nvPicPr>
        <p:blipFill>
          <a:blip r:embed="rId4"/>
          <a:stretch>
            <a:fillRect/>
          </a:stretch>
        </p:blipFill>
        <p:spPr>
          <a:xfrm>
            <a:off x="2463800" y="4498975"/>
            <a:ext cx="1732915" cy="457200"/>
          </a:xfrm>
          <a:prstGeom prst="rect">
            <a:avLst/>
          </a:prstGeom>
        </p:spPr>
      </p:pic>
      <p:sp>
        <p:nvSpPr>
          <p:cNvPr id="6" name="Text 1"/>
          <p:cNvSpPr/>
          <p:nvPr/>
        </p:nvSpPr>
        <p:spPr>
          <a:xfrm>
            <a:off x="648335" y="4560570"/>
            <a:ext cx="1597660" cy="338554"/>
          </a:xfrm>
          <a:prstGeom prst="rect">
            <a:avLst/>
          </a:prstGeom>
          <a:noFill/>
          <a:ln/>
        </p:spPr>
        <p:txBody>
          <a:bodyPr wrap="square" lIns="91440" tIns="45720" rIns="91440" bIns="45720" rtlCol="0" anchor="t">
            <a:spAutoFit/>
          </a:bodyPr>
          <a:lstStyle/>
          <a:p>
            <a:pPr algn="ctr">
              <a:lnSpc>
                <a:spcPct val="100000"/>
              </a:lnSpc>
            </a:pPr>
            <a:r>
              <a:rPr lang="en-US" sz="1600" dirty="0">
                <a:solidFill>
                  <a:srgbClr val="FFFFFF"/>
                </a:solidFill>
                <a:latin typeface="MiSans" pitchFamily="34" charset="0"/>
                <a:ea typeface="MiSans" pitchFamily="34" charset="-122"/>
                <a:cs typeface="MiSans" pitchFamily="34" charset="-120"/>
              </a:rPr>
              <a:t>Team 7</a:t>
            </a:r>
            <a:endParaRPr lang="en-US" sz="1600" dirty="0"/>
          </a:p>
        </p:txBody>
      </p:sp>
      <p:sp>
        <p:nvSpPr>
          <p:cNvPr id="7" name="Text 2"/>
          <p:cNvSpPr/>
          <p:nvPr/>
        </p:nvSpPr>
        <p:spPr>
          <a:xfrm>
            <a:off x="2463165" y="4560570"/>
            <a:ext cx="1733550" cy="338554"/>
          </a:xfrm>
          <a:prstGeom prst="rect">
            <a:avLst/>
          </a:prstGeom>
          <a:noFill/>
          <a:ln/>
        </p:spPr>
        <p:txBody>
          <a:bodyPr wrap="square" lIns="91440" tIns="45720" rIns="91440" bIns="45720" rtlCol="0" anchor="t">
            <a:spAutoFit/>
          </a:bodyPr>
          <a:lstStyle/>
          <a:p>
            <a:pPr algn="ctr">
              <a:lnSpc>
                <a:spcPct val="100000"/>
              </a:lnSpc>
            </a:pPr>
            <a:r>
              <a:rPr lang="en-US" sz="1600" dirty="0">
                <a:solidFill>
                  <a:srgbClr val="FFFFFF"/>
                </a:solidFill>
                <a:latin typeface="MiSans" pitchFamily="34" charset="0"/>
                <a:ea typeface="MiSans" pitchFamily="34" charset="-122"/>
                <a:cs typeface="MiSans" pitchFamily="34" charset="-120"/>
              </a:rPr>
              <a:t>2025/11/10</a:t>
            </a:r>
            <a:endParaRPr lang="en-US" sz="1600" dirty="0"/>
          </a:p>
        </p:txBody>
      </p:sp>
      <p:sp>
        <p:nvSpPr>
          <p:cNvPr id="8" name="Shape 3"/>
          <p:cNvSpPr/>
          <p:nvPr/>
        </p:nvSpPr>
        <p:spPr>
          <a:xfrm>
            <a:off x="779721"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9" name="Shape 4"/>
          <p:cNvSpPr/>
          <p:nvPr/>
        </p:nvSpPr>
        <p:spPr>
          <a:xfrm>
            <a:off x="867722"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10" name="Shape 5"/>
          <p:cNvSpPr/>
          <p:nvPr/>
        </p:nvSpPr>
        <p:spPr>
          <a:xfrm>
            <a:off x="955722" y="6166356"/>
            <a:ext cx="0" cy="220414"/>
          </a:xfrm>
          <a:prstGeom prst="line">
            <a:avLst/>
          </a:prstGeom>
          <a:noFill/>
          <a:ln w="12700">
            <a:solidFill>
              <a:srgbClr val="FFFFFF"/>
            </a:solidFill>
            <a:prstDash val="solid"/>
            <a:headEnd type="none"/>
            <a:tailEnd type="none"/>
          </a:ln>
        </p:spPr>
        <p:txBody>
          <a:bodyPr/>
          <a:lstStyle/>
          <a:p>
            <a:endParaRPr lang="en-US"/>
          </a:p>
        </p:txBody>
      </p:sp>
      <p:sp>
        <p:nvSpPr>
          <p:cNvPr id="11" name="Shape 6"/>
          <p:cNvSpPr/>
          <p:nvPr/>
        </p:nvSpPr>
        <p:spPr>
          <a:xfrm>
            <a:off x="1043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12" name="Shape 7"/>
          <p:cNvSpPr/>
          <p:nvPr/>
        </p:nvSpPr>
        <p:spPr>
          <a:xfrm>
            <a:off x="1131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13" name="Shape 8"/>
          <p:cNvSpPr/>
          <p:nvPr/>
        </p:nvSpPr>
        <p:spPr>
          <a:xfrm>
            <a:off x="10796832" y="6396446"/>
            <a:ext cx="116844" cy="116844"/>
          </a:xfrm>
          <a:prstGeom prst="ellipse">
            <a:avLst/>
          </a:prstGeom>
          <a:solidFill>
            <a:srgbClr val="FFFFFF"/>
          </a:solidFill>
          <a:ln/>
        </p:spPr>
        <p:txBody>
          <a:bodyPr/>
          <a:lstStyle/>
          <a:p>
            <a:endParaRPr lang="en-US"/>
          </a:p>
        </p:txBody>
      </p:sp>
      <p:sp>
        <p:nvSpPr>
          <p:cNvPr id="14" name="Text 9"/>
          <p:cNvSpPr/>
          <p:nvPr/>
        </p:nvSpPr>
        <p:spPr>
          <a:xfrm>
            <a:off x="10796832"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0"/>
          <p:cNvSpPr/>
          <p:nvPr/>
        </p:nvSpPr>
        <p:spPr>
          <a:xfrm>
            <a:off x="10989337" y="6396446"/>
            <a:ext cx="116844" cy="116844"/>
          </a:xfrm>
          <a:prstGeom prst="ellipse">
            <a:avLst/>
          </a:prstGeom>
          <a:solidFill>
            <a:srgbClr val="FFFFFF">
              <a:alpha val="56471"/>
            </a:srgbClr>
          </a:solidFill>
          <a:ln/>
        </p:spPr>
        <p:txBody>
          <a:bodyPr/>
          <a:lstStyle/>
          <a:p>
            <a:endParaRPr lang="en-US"/>
          </a:p>
        </p:txBody>
      </p:sp>
      <p:sp>
        <p:nvSpPr>
          <p:cNvPr id="16" name="Text 11"/>
          <p:cNvSpPr/>
          <p:nvPr/>
        </p:nvSpPr>
        <p:spPr>
          <a:xfrm>
            <a:off x="1098933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7" name="Shape 12"/>
          <p:cNvSpPr/>
          <p:nvPr/>
        </p:nvSpPr>
        <p:spPr>
          <a:xfrm>
            <a:off x="11186107" y="6396446"/>
            <a:ext cx="116844" cy="116844"/>
          </a:xfrm>
          <a:prstGeom prst="ellipse">
            <a:avLst/>
          </a:prstGeom>
          <a:solidFill>
            <a:srgbClr val="FFFFFF"/>
          </a:solidFill>
          <a:ln/>
        </p:spPr>
        <p:txBody>
          <a:bodyPr/>
          <a:lstStyle/>
          <a:p>
            <a:endParaRPr lang="en-US"/>
          </a:p>
        </p:txBody>
      </p:sp>
      <p:sp>
        <p:nvSpPr>
          <p:cNvPr id="18" name="Text 13"/>
          <p:cNvSpPr/>
          <p:nvPr/>
        </p:nvSpPr>
        <p:spPr>
          <a:xfrm>
            <a:off x="1118610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9" name="Shape 14"/>
          <p:cNvSpPr/>
          <p:nvPr/>
        </p:nvSpPr>
        <p:spPr>
          <a:xfrm>
            <a:off x="11382877" y="6396446"/>
            <a:ext cx="116844" cy="116844"/>
          </a:xfrm>
          <a:prstGeom prst="ellipse">
            <a:avLst/>
          </a:prstGeom>
          <a:solidFill>
            <a:srgbClr val="FFFFFF">
              <a:alpha val="56471"/>
            </a:srgbClr>
          </a:solidFill>
          <a:ln/>
        </p:spPr>
        <p:txBody>
          <a:bodyPr/>
          <a:lstStyle/>
          <a:p>
            <a:endParaRPr lang="en-US"/>
          </a:p>
        </p:txBody>
      </p:sp>
      <p:sp>
        <p:nvSpPr>
          <p:cNvPr id="20" name="Text 15"/>
          <p:cNvSpPr/>
          <p:nvPr/>
        </p:nvSpPr>
        <p:spPr>
          <a:xfrm>
            <a:off x="1138287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Tree>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0"/>
            <a:ext cx="12268200" cy="6864350"/>
          </a:xfrm>
          <a:prstGeom prst="rect">
            <a:avLst/>
          </a:prstGeom>
        </p:spPr>
      </p:pic>
      <p:sp>
        <p:nvSpPr>
          <p:cNvPr id="3" name="Text 0"/>
          <p:cNvSpPr/>
          <p:nvPr/>
        </p:nvSpPr>
        <p:spPr>
          <a:xfrm>
            <a:off x="63500" y="2133600"/>
            <a:ext cx="12065000" cy="457200"/>
          </a:xfrm>
          <a:prstGeom prst="rect">
            <a:avLst/>
          </a:prstGeom>
          <a:noFill/>
          <a:ln/>
        </p:spPr>
        <p:txBody>
          <a:bodyPr wrap="square" lIns="0" tIns="0" rIns="0" bIns="0" rtlCol="0" anchor="ctr"/>
          <a:lstStyle/>
          <a:p>
            <a:pPr algn="ctr">
              <a:lnSpc>
                <a:spcPct val="100000"/>
              </a:lnSpc>
            </a:pPr>
            <a:r>
              <a:rPr lang="en-US" sz="3000" b="1" dirty="0">
                <a:solidFill>
                  <a:srgbClr val="57AFFF"/>
                </a:solidFill>
                <a:latin typeface="Noto Sans SC" pitchFamily="34" charset="0"/>
                <a:ea typeface="Noto Sans SC" pitchFamily="34" charset="-122"/>
                <a:cs typeface="Noto Sans SC" pitchFamily="34" charset="-120"/>
              </a:rPr>
              <a:t>Quy Trình Làm Sạch Dữ Liệu</a:t>
            </a:r>
            <a:endParaRPr lang="en-US" sz="1600" dirty="0"/>
          </a:p>
        </p:txBody>
      </p:sp>
      <p:sp>
        <p:nvSpPr>
          <p:cNvPr id="4" name="Shape 1"/>
          <p:cNvSpPr/>
          <p:nvPr/>
        </p:nvSpPr>
        <p:spPr>
          <a:xfrm>
            <a:off x="1437640" y="2997200"/>
            <a:ext cx="1016000" cy="1016000"/>
          </a:xfrm>
          <a:custGeom>
            <a:avLst/>
            <a:gdLst/>
            <a:ahLst/>
            <a:cxnLst/>
            <a:rect l="l" t="t" r="r" b="b"/>
            <a:pathLst>
              <a:path w="1016000" h="1016000">
                <a:moveTo>
                  <a:pt x="508000" y="0"/>
                </a:moveTo>
                <a:lnTo>
                  <a:pt x="508000" y="0"/>
                </a:lnTo>
                <a:cubicBezTo>
                  <a:pt x="788373" y="0"/>
                  <a:pt x="1016000" y="227627"/>
                  <a:pt x="1016000" y="508000"/>
                </a:cubicBezTo>
                <a:lnTo>
                  <a:pt x="1016000" y="508000"/>
                </a:lnTo>
                <a:cubicBezTo>
                  <a:pt x="1016000" y="788373"/>
                  <a:pt x="788373" y="1016000"/>
                  <a:pt x="508000" y="1016000"/>
                </a:cubicBezTo>
                <a:lnTo>
                  <a:pt x="508000" y="1016000"/>
                </a:lnTo>
                <a:cubicBezTo>
                  <a:pt x="227627" y="1016000"/>
                  <a:pt x="0" y="788373"/>
                  <a:pt x="0" y="508000"/>
                </a:cubicBezTo>
                <a:lnTo>
                  <a:pt x="0" y="508000"/>
                </a:lnTo>
                <a:cubicBezTo>
                  <a:pt x="0" y="227627"/>
                  <a:pt x="227627" y="0"/>
                  <a:pt x="508000" y="0"/>
                </a:cubicBezTo>
                <a:close/>
              </a:path>
            </a:pathLst>
          </a:custGeom>
          <a:solidFill>
            <a:srgbClr val="3A76B8"/>
          </a:solidFill>
          <a:ln/>
        </p:spPr>
        <p:txBody>
          <a:bodyPr/>
          <a:lstStyle/>
          <a:p>
            <a:endParaRPr lang="en-US"/>
          </a:p>
        </p:txBody>
      </p:sp>
      <p:sp>
        <p:nvSpPr>
          <p:cNvPr id="5" name="Shape 2"/>
          <p:cNvSpPr/>
          <p:nvPr/>
        </p:nvSpPr>
        <p:spPr>
          <a:xfrm>
            <a:off x="1782127" y="3314700"/>
            <a:ext cx="333375" cy="381000"/>
          </a:xfrm>
          <a:custGeom>
            <a:avLst/>
            <a:gdLst/>
            <a:ahLst/>
            <a:cxnLst/>
            <a:rect l="l" t="t" r="r" b="b"/>
            <a:pathLst>
              <a:path w="333375" h="381000">
                <a:moveTo>
                  <a:pt x="142875" y="0"/>
                </a:moveTo>
                <a:cubicBezTo>
                  <a:pt x="116607" y="0"/>
                  <a:pt x="95250" y="21357"/>
                  <a:pt x="95250" y="47625"/>
                </a:cubicBezTo>
                <a:lnTo>
                  <a:pt x="95250" y="238125"/>
                </a:lnTo>
                <a:cubicBezTo>
                  <a:pt x="95250" y="264393"/>
                  <a:pt x="116607" y="285750"/>
                  <a:pt x="142875" y="285750"/>
                </a:cubicBezTo>
                <a:lnTo>
                  <a:pt x="285750" y="285750"/>
                </a:lnTo>
                <a:cubicBezTo>
                  <a:pt x="312018" y="285750"/>
                  <a:pt x="333375" y="264393"/>
                  <a:pt x="333375" y="238125"/>
                </a:cubicBezTo>
                <a:lnTo>
                  <a:pt x="333375" y="88850"/>
                </a:lnTo>
                <a:cubicBezTo>
                  <a:pt x="333375" y="75902"/>
                  <a:pt x="328092" y="63475"/>
                  <a:pt x="318715" y="54471"/>
                </a:cubicBezTo>
                <a:lnTo>
                  <a:pt x="275779" y="13246"/>
                </a:lnTo>
                <a:cubicBezTo>
                  <a:pt x="266923" y="4763"/>
                  <a:pt x="255091" y="0"/>
                  <a:pt x="242813" y="0"/>
                </a:cubicBezTo>
                <a:lnTo>
                  <a:pt x="142875" y="0"/>
                </a:lnTo>
                <a:close/>
                <a:moveTo>
                  <a:pt x="47625" y="95250"/>
                </a:moveTo>
                <a:cubicBezTo>
                  <a:pt x="21357" y="95250"/>
                  <a:pt x="0" y="116607"/>
                  <a:pt x="0" y="142875"/>
                </a:cubicBezTo>
                <a:lnTo>
                  <a:pt x="0" y="333375"/>
                </a:lnTo>
                <a:cubicBezTo>
                  <a:pt x="0" y="359643"/>
                  <a:pt x="21357" y="381000"/>
                  <a:pt x="47625" y="381000"/>
                </a:cubicBezTo>
                <a:lnTo>
                  <a:pt x="190500" y="381000"/>
                </a:lnTo>
                <a:cubicBezTo>
                  <a:pt x="216768" y="381000"/>
                  <a:pt x="238125" y="359643"/>
                  <a:pt x="238125" y="333375"/>
                </a:cubicBezTo>
                <a:lnTo>
                  <a:pt x="238125" y="321469"/>
                </a:lnTo>
                <a:lnTo>
                  <a:pt x="190500" y="321469"/>
                </a:lnTo>
                <a:lnTo>
                  <a:pt x="190500" y="333375"/>
                </a:lnTo>
                <a:lnTo>
                  <a:pt x="47625" y="333375"/>
                </a:lnTo>
                <a:lnTo>
                  <a:pt x="47625" y="142875"/>
                </a:lnTo>
                <a:lnTo>
                  <a:pt x="59531" y="142875"/>
                </a:lnTo>
                <a:lnTo>
                  <a:pt x="59531" y="95250"/>
                </a:lnTo>
                <a:lnTo>
                  <a:pt x="47625" y="95250"/>
                </a:lnTo>
                <a:close/>
              </a:path>
            </a:pathLst>
          </a:custGeom>
          <a:solidFill>
            <a:srgbClr val="EAEAEA"/>
          </a:solidFill>
          <a:ln/>
        </p:spPr>
        <p:txBody>
          <a:bodyPr/>
          <a:lstStyle/>
          <a:p>
            <a:endParaRPr lang="en-US"/>
          </a:p>
        </p:txBody>
      </p:sp>
      <p:sp>
        <p:nvSpPr>
          <p:cNvPr id="6" name="Text 3"/>
          <p:cNvSpPr/>
          <p:nvPr/>
        </p:nvSpPr>
        <p:spPr>
          <a:xfrm>
            <a:off x="898207" y="4165600"/>
            <a:ext cx="20955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1. Loại Bỏ Trùng Lặp</a:t>
            </a:r>
            <a:endParaRPr lang="en-US" sz="1600" dirty="0"/>
          </a:p>
        </p:txBody>
      </p:sp>
      <p:sp>
        <p:nvSpPr>
          <p:cNvPr id="7" name="Text 4"/>
          <p:cNvSpPr/>
          <p:nvPr/>
        </p:nvSpPr>
        <p:spPr>
          <a:xfrm>
            <a:off x="567690" y="4597400"/>
            <a:ext cx="2755900" cy="254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Xóa 114 bản ghi trùng `product_id`.</a:t>
            </a:r>
            <a:endParaRPr lang="en-US" sz="1600" dirty="0"/>
          </a:p>
        </p:txBody>
      </p:sp>
      <p:sp>
        <p:nvSpPr>
          <p:cNvPr id="8" name="Text 5"/>
          <p:cNvSpPr/>
          <p:nvPr/>
        </p:nvSpPr>
        <p:spPr>
          <a:xfrm>
            <a:off x="3868420" y="3657600"/>
            <a:ext cx="609600" cy="406400"/>
          </a:xfrm>
          <a:prstGeom prst="rect">
            <a:avLst/>
          </a:prstGeom>
          <a:noFill/>
          <a:ln/>
        </p:spPr>
        <p:txBody>
          <a:bodyPr wrap="square" lIns="0" tIns="0" rIns="0" bIns="0" rtlCol="0" anchor="ctr"/>
          <a:lstStyle/>
          <a:p>
            <a:pPr>
              <a:lnSpc>
                <a:spcPct val="110000"/>
              </a:lnSpc>
            </a:pPr>
            <a:r>
              <a:rPr lang="en-US" sz="2400" b="1" dirty="0">
                <a:solidFill>
                  <a:srgbClr val="34B1C9"/>
                </a:solidFill>
                <a:latin typeface="Noto Sans SC" pitchFamily="34" charset="0"/>
                <a:ea typeface="Noto Sans SC" pitchFamily="34" charset="-122"/>
                <a:cs typeface="Noto Sans SC" pitchFamily="34" charset="-120"/>
              </a:rPr>
              <a:t>→</a:t>
            </a:r>
            <a:endParaRPr lang="en-US" sz="1600" dirty="0"/>
          </a:p>
        </p:txBody>
      </p:sp>
      <p:sp>
        <p:nvSpPr>
          <p:cNvPr id="9" name="Shape 6"/>
          <p:cNvSpPr/>
          <p:nvPr/>
        </p:nvSpPr>
        <p:spPr>
          <a:xfrm>
            <a:off x="5588000" y="2997200"/>
            <a:ext cx="1016000" cy="1016000"/>
          </a:xfrm>
          <a:custGeom>
            <a:avLst/>
            <a:gdLst/>
            <a:ahLst/>
            <a:cxnLst/>
            <a:rect l="l" t="t" r="r" b="b"/>
            <a:pathLst>
              <a:path w="1016000" h="1016000">
                <a:moveTo>
                  <a:pt x="508000" y="0"/>
                </a:moveTo>
                <a:lnTo>
                  <a:pt x="508000" y="0"/>
                </a:lnTo>
                <a:cubicBezTo>
                  <a:pt x="788373" y="0"/>
                  <a:pt x="1016000" y="227627"/>
                  <a:pt x="1016000" y="508000"/>
                </a:cubicBezTo>
                <a:lnTo>
                  <a:pt x="1016000" y="508000"/>
                </a:lnTo>
                <a:cubicBezTo>
                  <a:pt x="1016000" y="788373"/>
                  <a:pt x="788373" y="1016000"/>
                  <a:pt x="508000" y="1016000"/>
                </a:cubicBezTo>
                <a:lnTo>
                  <a:pt x="508000" y="1016000"/>
                </a:lnTo>
                <a:cubicBezTo>
                  <a:pt x="227627" y="1016000"/>
                  <a:pt x="0" y="788373"/>
                  <a:pt x="0" y="508000"/>
                </a:cubicBezTo>
                <a:lnTo>
                  <a:pt x="0" y="508000"/>
                </a:lnTo>
                <a:cubicBezTo>
                  <a:pt x="0" y="227627"/>
                  <a:pt x="227627" y="0"/>
                  <a:pt x="508000" y="0"/>
                </a:cubicBezTo>
                <a:close/>
              </a:path>
            </a:pathLst>
          </a:custGeom>
          <a:solidFill>
            <a:srgbClr val="34B1C9"/>
          </a:solidFill>
          <a:ln/>
        </p:spPr>
        <p:txBody>
          <a:bodyPr/>
          <a:lstStyle/>
          <a:p>
            <a:endParaRPr lang="en-US"/>
          </a:p>
        </p:txBody>
      </p:sp>
      <p:sp>
        <p:nvSpPr>
          <p:cNvPr id="10" name="Shape 7"/>
          <p:cNvSpPr/>
          <p:nvPr/>
        </p:nvSpPr>
        <p:spPr>
          <a:xfrm>
            <a:off x="5884863" y="3314700"/>
            <a:ext cx="428625" cy="381000"/>
          </a:xfrm>
          <a:custGeom>
            <a:avLst/>
            <a:gdLst/>
            <a:ahLst/>
            <a:cxnLst/>
            <a:rect l="l" t="t" r="r" b="b"/>
            <a:pathLst>
              <a:path w="428625" h="381000">
                <a:moveTo>
                  <a:pt x="132829" y="309563"/>
                </a:moveTo>
                <a:lnTo>
                  <a:pt x="224358" y="309563"/>
                </a:lnTo>
                <a:lnTo>
                  <a:pt x="272951" y="260970"/>
                </a:lnTo>
                <a:lnTo>
                  <a:pt x="143842" y="131862"/>
                </a:lnTo>
                <a:lnTo>
                  <a:pt x="49560" y="226144"/>
                </a:lnTo>
                <a:lnTo>
                  <a:pt x="132904" y="309488"/>
                </a:lnTo>
                <a:close/>
                <a:moveTo>
                  <a:pt x="166688" y="357188"/>
                </a:moveTo>
                <a:lnTo>
                  <a:pt x="132829" y="357188"/>
                </a:lnTo>
                <a:cubicBezTo>
                  <a:pt x="120179" y="357188"/>
                  <a:pt x="108049" y="352202"/>
                  <a:pt x="99120" y="343272"/>
                </a:cubicBezTo>
                <a:lnTo>
                  <a:pt x="12650" y="256729"/>
                </a:lnTo>
                <a:cubicBezTo>
                  <a:pt x="4539" y="248617"/>
                  <a:pt x="0" y="237679"/>
                  <a:pt x="0" y="226219"/>
                </a:cubicBezTo>
                <a:cubicBezTo>
                  <a:pt x="0" y="214759"/>
                  <a:pt x="4539" y="203820"/>
                  <a:pt x="12650" y="195709"/>
                </a:cubicBezTo>
                <a:lnTo>
                  <a:pt x="195709" y="12650"/>
                </a:lnTo>
                <a:cubicBezTo>
                  <a:pt x="203820" y="4539"/>
                  <a:pt x="214759" y="0"/>
                  <a:pt x="226219" y="0"/>
                </a:cubicBezTo>
                <a:cubicBezTo>
                  <a:pt x="237679" y="0"/>
                  <a:pt x="248617" y="4539"/>
                  <a:pt x="256729" y="12650"/>
                </a:cubicBezTo>
                <a:lnTo>
                  <a:pt x="392162" y="148084"/>
                </a:lnTo>
                <a:cubicBezTo>
                  <a:pt x="400273" y="156195"/>
                  <a:pt x="404813" y="167134"/>
                  <a:pt x="404813" y="178594"/>
                </a:cubicBezTo>
                <a:cubicBezTo>
                  <a:pt x="404813" y="190054"/>
                  <a:pt x="400273" y="200992"/>
                  <a:pt x="392162" y="209104"/>
                </a:cubicBezTo>
                <a:lnTo>
                  <a:pt x="291703" y="309563"/>
                </a:lnTo>
                <a:lnTo>
                  <a:pt x="381000" y="309563"/>
                </a:lnTo>
                <a:cubicBezTo>
                  <a:pt x="394171" y="309563"/>
                  <a:pt x="404813" y="320204"/>
                  <a:pt x="404813" y="333375"/>
                </a:cubicBezTo>
                <a:cubicBezTo>
                  <a:pt x="404813" y="346546"/>
                  <a:pt x="394171" y="357188"/>
                  <a:pt x="381000" y="357188"/>
                </a:cubicBezTo>
                <a:lnTo>
                  <a:pt x="166688" y="357188"/>
                </a:lnTo>
                <a:close/>
              </a:path>
            </a:pathLst>
          </a:custGeom>
          <a:solidFill>
            <a:srgbClr val="EAEAEA"/>
          </a:solidFill>
          <a:ln/>
        </p:spPr>
        <p:txBody>
          <a:bodyPr/>
          <a:lstStyle/>
          <a:p>
            <a:endParaRPr lang="en-US"/>
          </a:p>
        </p:txBody>
      </p:sp>
      <p:sp>
        <p:nvSpPr>
          <p:cNvPr id="11" name="Text 8"/>
          <p:cNvSpPr/>
          <p:nvPr/>
        </p:nvSpPr>
        <p:spPr>
          <a:xfrm>
            <a:off x="5334953" y="4165600"/>
            <a:ext cx="15240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2. Xử Lý Thiếu</a:t>
            </a:r>
            <a:endParaRPr lang="en-US" sz="1600" dirty="0"/>
          </a:p>
        </p:txBody>
      </p:sp>
      <p:sp>
        <p:nvSpPr>
          <p:cNvPr id="12" name="Text 9"/>
          <p:cNvSpPr/>
          <p:nvPr/>
        </p:nvSpPr>
        <p:spPr>
          <a:xfrm>
            <a:off x="4756150" y="4597400"/>
            <a:ext cx="2755900" cy="254000"/>
          </a:xfrm>
          <a:prstGeom prst="rect">
            <a:avLst/>
          </a:prstGeom>
          <a:noFill/>
          <a:ln/>
        </p:spPr>
        <p:txBody>
          <a:bodyPr wrap="square" lIns="0" tIns="0" rIns="0" bIns="0" rtlCol="0" anchor="ctr"/>
          <a:lstStyle/>
          <a:p>
            <a:pPr algn="ctr">
              <a:lnSpc>
                <a:spcPct val="120000"/>
              </a:lnSpc>
            </a:pPr>
            <a:r>
              <a:rPr lang="en-US" sz="1400" dirty="0" err="1">
                <a:solidFill>
                  <a:srgbClr val="EAEAEA"/>
                </a:solidFill>
                <a:latin typeface="MiSans" pitchFamily="34" charset="0"/>
                <a:ea typeface="MiSans" pitchFamily="34" charset="-122"/>
                <a:cs typeface="MiSans" pitchFamily="34" charset="-120"/>
              </a:rPr>
              <a:t>Điền</a:t>
            </a:r>
            <a:r>
              <a:rPr lang="en-US" sz="1400" dirty="0">
                <a:solidFill>
                  <a:srgbClr val="EAEAEA"/>
                </a:solidFill>
                <a:latin typeface="MiSans" pitchFamily="34" charset="0"/>
                <a:ea typeface="MiSans" pitchFamily="34" charset="-122"/>
                <a:cs typeface="MiSans" pitchFamily="34" charset="-120"/>
              </a:rPr>
              <a:t> giá trị `rating_count` bằng 0.</a:t>
            </a:r>
            <a:endParaRPr lang="en-US" sz="1600" dirty="0"/>
          </a:p>
        </p:txBody>
      </p:sp>
      <p:sp>
        <p:nvSpPr>
          <p:cNvPr id="13" name="Text 10"/>
          <p:cNvSpPr/>
          <p:nvPr/>
        </p:nvSpPr>
        <p:spPr>
          <a:xfrm>
            <a:off x="8018780" y="3657600"/>
            <a:ext cx="609600" cy="406400"/>
          </a:xfrm>
          <a:prstGeom prst="rect">
            <a:avLst/>
          </a:prstGeom>
          <a:noFill/>
          <a:ln/>
        </p:spPr>
        <p:txBody>
          <a:bodyPr wrap="square" lIns="0" tIns="0" rIns="0" bIns="0" rtlCol="0" anchor="ctr"/>
          <a:lstStyle/>
          <a:p>
            <a:pPr>
              <a:lnSpc>
                <a:spcPct val="110000"/>
              </a:lnSpc>
            </a:pPr>
            <a:r>
              <a:rPr lang="en-US" sz="2400" b="1" dirty="0">
                <a:solidFill>
                  <a:srgbClr val="57AFFF"/>
                </a:solidFill>
                <a:latin typeface="Noto Sans SC" pitchFamily="34" charset="0"/>
                <a:ea typeface="Noto Sans SC" pitchFamily="34" charset="-122"/>
                <a:cs typeface="Noto Sans SC" pitchFamily="34" charset="-120"/>
              </a:rPr>
              <a:t>→</a:t>
            </a:r>
            <a:endParaRPr lang="en-US" sz="1600" dirty="0"/>
          </a:p>
        </p:txBody>
      </p:sp>
      <p:sp>
        <p:nvSpPr>
          <p:cNvPr id="14" name="Shape 11"/>
          <p:cNvSpPr/>
          <p:nvPr/>
        </p:nvSpPr>
        <p:spPr>
          <a:xfrm>
            <a:off x="9738360" y="2997200"/>
            <a:ext cx="1016000" cy="1016000"/>
          </a:xfrm>
          <a:custGeom>
            <a:avLst/>
            <a:gdLst/>
            <a:ahLst/>
            <a:cxnLst/>
            <a:rect l="l" t="t" r="r" b="b"/>
            <a:pathLst>
              <a:path w="1016000" h="1016000">
                <a:moveTo>
                  <a:pt x="508000" y="0"/>
                </a:moveTo>
                <a:lnTo>
                  <a:pt x="508000" y="0"/>
                </a:lnTo>
                <a:cubicBezTo>
                  <a:pt x="788373" y="0"/>
                  <a:pt x="1016000" y="227627"/>
                  <a:pt x="1016000" y="508000"/>
                </a:cubicBezTo>
                <a:lnTo>
                  <a:pt x="1016000" y="508000"/>
                </a:lnTo>
                <a:cubicBezTo>
                  <a:pt x="1016000" y="788373"/>
                  <a:pt x="788373" y="1016000"/>
                  <a:pt x="508000" y="1016000"/>
                </a:cubicBezTo>
                <a:lnTo>
                  <a:pt x="508000" y="1016000"/>
                </a:lnTo>
                <a:cubicBezTo>
                  <a:pt x="227627" y="1016000"/>
                  <a:pt x="0" y="788373"/>
                  <a:pt x="0" y="508000"/>
                </a:cubicBezTo>
                <a:lnTo>
                  <a:pt x="0" y="508000"/>
                </a:lnTo>
                <a:cubicBezTo>
                  <a:pt x="0" y="227627"/>
                  <a:pt x="227627" y="0"/>
                  <a:pt x="508000" y="0"/>
                </a:cubicBezTo>
                <a:close/>
              </a:path>
            </a:pathLst>
          </a:custGeom>
          <a:solidFill>
            <a:srgbClr val="57AFFF"/>
          </a:solidFill>
          <a:ln/>
        </p:spPr>
        <p:txBody>
          <a:bodyPr/>
          <a:lstStyle/>
          <a:p>
            <a:endParaRPr lang="en-US"/>
          </a:p>
        </p:txBody>
      </p:sp>
      <p:sp>
        <p:nvSpPr>
          <p:cNvPr id="15" name="Shape 12"/>
          <p:cNvSpPr/>
          <p:nvPr/>
        </p:nvSpPr>
        <p:spPr>
          <a:xfrm>
            <a:off x="10035222" y="3314700"/>
            <a:ext cx="428625" cy="381000"/>
          </a:xfrm>
          <a:custGeom>
            <a:avLst/>
            <a:gdLst/>
            <a:ahLst/>
            <a:cxnLst/>
            <a:rect l="l" t="t" r="r" b="b"/>
            <a:pathLst>
              <a:path w="428625" h="381000">
                <a:moveTo>
                  <a:pt x="421630" y="40630"/>
                </a:moveTo>
                <a:cubicBezTo>
                  <a:pt x="430932" y="31328"/>
                  <a:pt x="430932" y="16222"/>
                  <a:pt x="421630" y="6921"/>
                </a:cubicBezTo>
                <a:cubicBezTo>
                  <a:pt x="412328" y="-2381"/>
                  <a:pt x="397222" y="-2381"/>
                  <a:pt x="387921" y="6921"/>
                </a:cubicBezTo>
                <a:lnTo>
                  <a:pt x="245046" y="149796"/>
                </a:lnTo>
                <a:lnTo>
                  <a:pt x="219224" y="123974"/>
                </a:lnTo>
                <a:cubicBezTo>
                  <a:pt x="216098" y="120848"/>
                  <a:pt x="211782" y="119063"/>
                  <a:pt x="207318" y="119063"/>
                </a:cubicBezTo>
                <a:cubicBezTo>
                  <a:pt x="198016" y="119063"/>
                  <a:pt x="190500" y="126578"/>
                  <a:pt x="190500" y="135880"/>
                </a:cubicBezTo>
                <a:lnTo>
                  <a:pt x="190500" y="157535"/>
                </a:lnTo>
                <a:lnTo>
                  <a:pt x="271090" y="238125"/>
                </a:lnTo>
                <a:lnTo>
                  <a:pt x="292745" y="238125"/>
                </a:lnTo>
                <a:cubicBezTo>
                  <a:pt x="302047" y="238125"/>
                  <a:pt x="309563" y="230609"/>
                  <a:pt x="309563" y="221307"/>
                </a:cubicBezTo>
                <a:cubicBezTo>
                  <a:pt x="309563" y="216843"/>
                  <a:pt x="307777" y="212527"/>
                  <a:pt x="304651" y="209401"/>
                </a:cubicBezTo>
                <a:lnTo>
                  <a:pt x="278829" y="183579"/>
                </a:lnTo>
                <a:lnTo>
                  <a:pt x="421704" y="40704"/>
                </a:lnTo>
                <a:close/>
                <a:moveTo>
                  <a:pt x="253826" y="262979"/>
                </a:moveTo>
                <a:lnTo>
                  <a:pt x="165646" y="174799"/>
                </a:lnTo>
                <a:cubicBezTo>
                  <a:pt x="133871" y="172045"/>
                  <a:pt x="102245" y="183505"/>
                  <a:pt x="79474" y="206276"/>
                </a:cubicBezTo>
                <a:lnTo>
                  <a:pt x="73521" y="212229"/>
                </a:lnTo>
                <a:cubicBezTo>
                  <a:pt x="56927" y="228823"/>
                  <a:pt x="47625" y="251296"/>
                  <a:pt x="47625" y="274737"/>
                </a:cubicBezTo>
                <a:cubicBezTo>
                  <a:pt x="47625" y="279797"/>
                  <a:pt x="52908" y="283071"/>
                  <a:pt x="57448" y="280839"/>
                </a:cubicBezTo>
                <a:lnTo>
                  <a:pt x="95473" y="261863"/>
                </a:lnTo>
                <a:cubicBezTo>
                  <a:pt x="99194" y="260003"/>
                  <a:pt x="102543" y="264914"/>
                  <a:pt x="99492" y="267742"/>
                </a:cubicBezTo>
                <a:lnTo>
                  <a:pt x="5432" y="352276"/>
                </a:lnTo>
                <a:cubicBezTo>
                  <a:pt x="2009" y="355402"/>
                  <a:pt x="0" y="359866"/>
                  <a:pt x="0" y="364554"/>
                </a:cubicBezTo>
                <a:cubicBezTo>
                  <a:pt x="0" y="373633"/>
                  <a:pt x="7367" y="381000"/>
                  <a:pt x="16446" y="381000"/>
                </a:cubicBezTo>
                <a:lnTo>
                  <a:pt x="145405" y="381000"/>
                </a:lnTo>
                <a:cubicBezTo>
                  <a:pt x="174278" y="381000"/>
                  <a:pt x="201885" y="369540"/>
                  <a:pt x="222349" y="349151"/>
                </a:cubicBezTo>
                <a:cubicBezTo>
                  <a:pt x="245120" y="326380"/>
                  <a:pt x="256505" y="294754"/>
                  <a:pt x="253826" y="262979"/>
                </a:cubicBezTo>
                <a:close/>
              </a:path>
            </a:pathLst>
          </a:custGeom>
          <a:solidFill>
            <a:srgbClr val="EAEAEA"/>
          </a:solidFill>
          <a:ln/>
        </p:spPr>
        <p:txBody>
          <a:bodyPr/>
          <a:lstStyle/>
          <a:p>
            <a:endParaRPr lang="en-US"/>
          </a:p>
        </p:txBody>
      </p:sp>
      <p:sp>
        <p:nvSpPr>
          <p:cNvPr id="16" name="Text 13"/>
          <p:cNvSpPr/>
          <p:nvPr/>
        </p:nvSpPr>
        <p:spPr>
          <a:xfrm>
            <a:off x="9543415" y="4165600"/>
            <a:ext cx="14097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3. Chuẩn Hóa</a:t>
            </a:r>
            <a:endParaRPr lang="en-US" sz="1600" dirty="0"/>
          </a:p>
        </p:txBody>
      </p:sp>
      <p:sp>
        <p:nvSpPr>
          <p:cNvPr id="17" name="Text 14"/>
          <p:cNvSpPr/>
          <p:nvPr/>
        </p:nvSpPr>
        <p:spPr>
          <a:xfrm>
            <a:off x="8741410" y="4597400"/>
            <a:ext cx="3009900" cy="254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Làm sạch văn bản, chuyển kiểu dữ liệu.</a:t>
            </a:r>
            <a:endParaRPr lang="en-US" sz="16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0"/>
            <a:ext cx="12268200" cy="6864350"/>
          </a:xfrm>
          <a:prstGeom prst="rect">
            <a:avLst/>
          </a:prstGeom>
        </p:spPr>
      </p:pic>
      <p:sp>
        <p:nvSpPr>
          <p:cNvPr id="3" name="Text 0"/>
          <p:cNvSpPr/>
          <p:nvPr/>
        </p:nvSpPr>
        <p:spPr>
          <a:xfrm>
            <a:off x="254000" y="2006600"/>
            <a:ext cx="4889500" cy="457200"/>
          </a:xfrm>
          <a:prstGeom prst="rect">
            <a:avLst/>
          </a:prstGeom>
          <a:noFill/>
          <a:ln/>
        </p:spPr>
        <p:txBody>
          <a:bodyPr wrap="square" lIns="0" tIns="0" rIns="0" bIns="0" rtlCol="0" anchor="ctr"/>
          <a:lstStyle/>
          <a:p>
            <a:pPr>
              <a:lnSpc>
                <a:spcPct val="100000"/>
              </a:lnSpc>
            </a:pPr>
            <a:r>
              <a:rPr lang="en-US" sz="3000" b="1" dirty="0">
                <a:solidFill>
                  <a:srgbClr val="57AFFF"/>
                </a:solidFill>
                <a:latin typeface="Noto Sans SC" pitchFamily="34" charset="0"/>
                <a:ea typeface="Noto Sans SC" pitchFamily="34" charset="-122"/>
                <a:cs typeface="Noto Sans SC" pitchFamily="34" charset="-120"/>
              </a:rPr>
              <a:t>Feature Engineering</a:t>
            </a:r>
            <a:endParaRPr lang="en-US" sz="1600" dirty="0"/>
          </a:p>
        </p:txBody>
      </p:sp>
      <p:sp>
        <p:nvSpPr>
          <p:cNvPr id="4" name="Text 1"/>
          <p:cNvSpPr/>
          <p:nvPr/>
        </p:nvSpPr>
        <p:spPr>
          <a:xfrm>
            <a:off x="254000" y="2667000"/>
            <a:ext cx="4632960" cy="609600"/>
          </a:xfrm>
          <a:prstGeom prst="rect">
            <a:avLst/>
          </a:prstGeom>
          <a:noFill/>
          <a:ln/>
        </p:spPr>
        <p:txBody>
          <a:bodyPr wrap="square" lIns="0" tIns="0" rIns="0" bIns="0" rtlCol="0" anchor="ctr"/>
          <a:lstStyle/>
          <a:p>
            <a:pPr>
              <a:lnSpc>
                <a:spcPct val="130000"/>
              </a:lnSpc>
            </a:pPr>
            <a:r>
              <a:rPr lang="en-US" sz="1600" dirty="0">
                <a:solidFill>
                  <a:srgbClr val="EAEAEA"/>
                </a:solidFill>
                <a:latin typeface="MiSans" pitchFamily="34" charset="0"/>
                <a:ea typeface="MiSans" pitchFamily="34" charset="-122"/>
                <a:cs typeface="MiSans" pitchFamily="34" charset="-120"/>
              </a:rPr>
              <a:t>Tạo ra 11 đặc trưng mới để làm giàu dữ liệu, </a:t>
            </a:r>
            <a:r>
              <a:rPr lang="en-US" sz="1600" dirty="0" err="1">
                <a:solidFill>
                  <a:srgbClr val="EAEAEA"/>
                </a:solidFill>
                <a:latin typeface="MiSans" pitchFamily="34" charset="0"/>
                <a:ea typeface="MiSans" pitchFamily="34" charset="-122"/>
                <a:cs typeface="MiSans" pitchFamily="34" charset="-120"/>
              </a:rPr>
              <a:t>giúp</a:t>
            </a:r>
            <a:r>
              <a:rPr lang="en-US" sz="1600" dirty="0">
                <a:solidFill>
                  <a:srgbClr val="EAEAEA"/>
                </a:solidFill>
                <a:latin typeface="MiSans" pitchFamily="34" charset="0"/>
                <a:ea typeface="MiSans" pitchFamily="34" charset="-122"/>
                <a:cs typeface="MiSans" pitchFamily="34" charset="-120"/>
              </a:rPr>
              <a:t> </a:t>
            </a:r>
            <a:r>
              <a:rPr lang="en-US" sz="1600" dirty="0" err="1">
                <a:solidFill>
                  <a:srgbClr val="EAEAEA"/>
                </a:solidFill>
                <a:latin typeface="MiSans" pitchFamily="34" charset="0"/>
                <a:ea typeface="MiSans" pitchFamily="34" charset="-122"/>
                <a:cs typeface="MiSans" pitchFamily="34" charset="-120"/>
              </a:rPr>
              <a:t>khai</a:t>
            </a:r>
            <a:r>
              <a:rPr lang="en-US" sz="1600" dirty="0">
                <a:solidFill>
                  <a:srgbClr val="EAEAEA"/>
                </a:solidFill>
                <a:latin typeface="MiSans" pitchFamily="34" charset="0"/>
                <a:ea typeface="MiSans" pitchFamily="34" charset="-122"/>
                <a:cs typeface="MiSans" pitchFamily="34" charset="-120"/>
              </a:rPr>
              <a:t> </a:t>
            </a:r>
            <a:r>
              <a:rPr lang="en-US" sz="1600" dirty="0" err="1">
                <a:solidFill>
                  <a:srgbClr val="EAEAEA"/>
                </a:solidFill>
                <a:latin typeface="MiSans" pitchFamily="34" charset="0"/>
                <a:ea typeface="MiSans" pitchFamily="34" charset="-122"/>
                <a:cs typeface="MiSans" pitchFamily="34" charset="-120"/>
              </a:rPr>
              <a:t>thác</a:t>
            </a:r>
            <a:r>
              <a:rPr lang="en-US" sz="1600" dirty="0">
                <a:solidFill>
                  <a:srgbClr val="EAEAEA"/>
                </a:solidFill>
                <a:latin typeface="MiSans" pitchFamily="34" charset="0"/>
                <a:ea typeface="MiSans" pitchFamily="34" charset="-122"/>
                <a:cs typeface="MiSans" pitchFamily="34" charset="-120"/>
              </a:rPr>
              <a:t> data </a:t>
            </a:r>
            <a:r>
              <a:rPr lang="en-US" sz="1600" dirty="0" err="1">
                <a:solidFill>
                  <a:srgbClr val="EAEAEA"/>
                </a:solidFill>
                <a:latin typeface="MiSans" pitchFamily="34" charset="0"/>
                <a:ea typeface="MiSans" pitchFamily="34" charset="-122"/>
                <a:cs typeface="MiSans" pitchFamily="34" charset="-120"/>
              </a:rPr>
              <a:t>sâu</a:t>
            </a:r>
            <a:r>
              <a:rPr lang="en-US" sz="1600" dirty="0">
                <a:solidFill>
                  <a:srgbClr val="EAEAEA"/>
                </a:solidFill>
                <a:latin typeface="MiSans" pitchFamily="34" charset="0"/>
                <a:ea typeface="MiSans" pitchFamily="34" charset="-122"/>
                <a:cs typeface="MiSans" pitchFamily="34" charset="-120"/>
              </a:rPr>
              <a:t>.</a:t>
            </a:r>
            <a:endParaRPr lang="en-US" sz="1600" dirty="0"/>
          </a:p>
        </p:txBody>
      </p:sp>
      <p:sp>
        <p:nvSpPr>
          <p:cNvPr id="5" name="Shape 2"/>
          <p:cNvSpPr/>
          <p:nvPr/>
        </p:nvSpPr>
        <p:spPr>
          <a:xfrm>
            <a:off x="254000" y="3479800"/>
            <a:ext cx="4508500" cy="1371600"/>
          </a:xfrm>
          <a:custGeom>
            <a:avLst/>
            <a:gdLst/>
            <a:ahLst/>
            <a:cxnLst/>
            <a:rect l="l" t="t" r="r" b="b"/>
            <a:pathLst>
              <a:path w="4508500" h="1371600">
                <a:moveTo>
                  <a:pt x="101594" y="0"/>
                </a:moveTo>
                <a:lnTo>
                  <a:pt x="4406906" y="0"/>
                </a:lnTo>
                <a:cubicBezTo>
                  <a:pt x="4463015" y="0"/>
                  <a:pt x="4508500" y="45485"/>
                  <a:pt x="4508500" y="101594"/>
                </a:cubicBezTo>
                <a:lnTo>
                  <a:pt x="4508500" y="1270006"/>
                </a:lnTo>
                <a:cubicBezTo>
                  <a:pt x="4508500" y="1326115"/>
                  <a:pt x="4463015" y="1371600"/>
                  <a:pt x="4406906" y="1371600"/>
                </a:cubicBezTo>
                <a:lnTo>
                  <a:pt x="101594" y="1371600"/>
                </a:lnTo>
                <a:cubicBezTo>
                  <a:pt x="45485" y="1371600"/>
                  <a:pt x="0" y="1326115"/>
                  <a:pt x="0" y="1270006"/>
                </a:cubicBezTo>
                <a:lnTo>
                  <a:pt x="0" y="101594"/>
                </a:lnTo>
                <a:cubicBezTo>
                  <a:pt x="0" y="45523"/>
                  <a:pt x="45523" y="0"/>
                  <a:pt x="101594" y="0"/>
                </a:cubicBezTo>
                <a:close/>
              </a:path>
            </a:pathLst>
          </a:custGeom>
          <a:solidFill>
            <a:srgbClr val="3A76B8">
              <a:alpha val="50196"/>
            </a:srgbClr>
          </a:solidFill>
          <a:ln/>
        </p:spPr>
        <p:txBody>
          <a:bodyPr/>
          <a:lstStyle/>
          <a:p>
            <a:endParaRPr lang="en-US"/>
          </a:p>
        </p:txBody>
      </p:sp>
      <p:sp>
        <p:nvSpPr>
          <p:cNvPr id="6" name="Text 3"/>
          <p:cNvSpPr/>
          <p:nvPr/>
        </p:nvSpPr>
        <p:spPr>
          <a:xfrm>
            <a:off x="457200" y="3683000"/>
            <a:ext cx="4102100" cy="711200"/>
          </a:xfrm>
          <a:prstGeom prst="rect">
            <a:avLst/>
          </a:prstGeom>
          <a:noFill/>
          <a:ln/>
        </p:spPr>
        <p:txBody>
          <a:bodyPr wrap="square" lIns="0" tIns="0" rIns="0" bIns="0" rtlCol="0" anchor="ctr"/>
          <a:lstStyle/>
          <a:p>
            <a:pPr algn="ctr">
              <a:lnSpc>
                <a:spcPct val="130000"/>
              </a:lnSpc>
            </a:pPr>
            <a:r>
              <a:rPr lang="en-US" sz="1800" b="1" dirty="0">
                <a:solidFill>
                  <a:srgbClr val="EAEAEA"/>
                </a:solidFill>
                <a:latin typeface="MiSans" pitchFamily="34" charset="0"/>
                <a:ea typeface="MiSans" pitchFamily="34" charset="-122"/>
                <a:cs typeface="MiSans" pitchFamily="34" charset="-120"/>
              </a:rPr>
              <a:t>Kết Quả: Tập dữ liệu sạch &amp; giàu thông tin</a:t>
            </a:r>
            <a:endParaRPr lang="en-US" sz="1600" dirty="0"/>
          </a:p>
        </p:txBody>
      </p:sp>
      <p:sp>
        <p:nvSpPr>
          <p:cNvPr id="7" name="Text 4"/>
          <p:cNvSpPr/>
          <p:nvPr/>
        </p:nvSpPr>
        <p:spPr>
          <a:xfrm>
            <a:off x="368300" y="4394200"/>
            <a:ext cx="4279900" cy="254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1.351 dòng &amp; 27 cột</a:t>
            </a:r>
            <a:endParaRPr lang="en-US" sz="1600" dirty="0"/>
          </a:p>
        </p:txBody>
      </p:sp>
      <p:sp>
        <p:nvSpPr>
          <p:cNvPr id="8" name="Shape 5"/>
          <p:cNvSpPr/>
          <p:nvPr/>
        </p:nvSpPr>
        <p:spPr>
          <a:xfrm>
            <a:off x="5171440" y="2489200"/>
            <a:ext cx="3302000" cy="863600"/>
          </a:xfrm>
          <a:custGeom>
            <a:avLst/>
            <a:gdLst/>
            <a:ahLst/>
            <a:cxnLst/>
            <a:rect l="l" t="t" r="r" b="b"/>
            <a:pathLst>
              <a:path w="3302000" h="863600">
                <a:moveTo>
                  <a:pt x="101603" y="0"/>
                </a:moveTo>
                <a:lnTo>
                  <a:pt x="3200397" y="0"/>
                </a:lnTo>
                <a:cubicBezTo>
                  <a:pt x="3256511" y="0"/>
                  <a:pt x="3302000" y="45489"/>
                  <a:pt x="3302000" y="101603"/>
                </a:cubicBezTo>
                <a:lnTo>
                  <a:pt x="3302000" y="761997"/>
                </a:lnTo>
                <a:cubicBezTo>
                  <a:pt x="3302000" y="818111"/>
                  <a:pt x="3256511" y="863600"/>
                  <a:pt x="3200397" y="863600"/>
                </a:cubicBezTo>
                <a:lnTo>
                  <a:pt x="101603" y="863600"/>
                </a:lnTo>
                <a:cubicBezTo>
                  <a:pt x="45527" y="863600"/>
                  <a:pt x="0" y="818073"/>
                  <a:pt x="0" y="761997"/>
                </a:cubicBezTo>
                <a:lnTo>
                  <a:pt x="0" y="101603"/>
                </a:lnTo>
                <a:cubicBezTo>
                  <a:pt x="0" y="45527"/>
                  <a:pt x="45527" y="0"/>
                  <a:pt x="101603" y="0"/>
                </a:cubicBezTo>
                <a:close/>
              </a:path>
            </a:pathLst>
          </a:custGeom>
          <a:solidFill>
            <a:srgbClr val="34B1C9">
              <a:alpha val="30196"/>
            </a:srgbClr>
          </a:solidFill>
          <a:ln/>
        </p:spPr>
        <p:txBody>
          <a:bodyPr/>
          <a:lstStyle/>
          <a:p>
            <a:endParaRPr lang="en-US"/>
          </a:p>
        </p:txBody>
      </p:sp>
      <p:sp>
        <p:nvSpPr>
          <p:cNvPr id="9" name="Text 6"/>
          <p:cNvSpPr/>
          <p:nvPr/>
        </p:nvSpPr>
        <p:spPr>
          <a:xfrm>
            <a:off x="5323840" y="2641600"/>
            <a:ext cx="3200400" cy="304800"/>
          </a:xfrm>
          <a:prstGeom prst="rect">
            <a:avLst/>
          </a:prstGeom>
          <a:noFill/>
          <a:ln/>
        </p:spPr>
        <p:txBody>
          <a:bodyPr wrap="square" lIns="0" tIns="0" rIns="0" bIns="0" rtlCol="0" anchor="ctr"/>
          <a:lstStyle/>
          <a:p>
            <a:pPr>
              <a:lnSpc>
                <a:spcPct val="130000"/>
              </a:lnSpc>
            </a:pPr>
            <a:r>
              <a:rPr lang="en-US" sz="1600" b="1" dirty="0">
                <a:solidFill>
                  <a:srgbClr val="34B1C9"/>
                </a:solidFill>
                <a:latin typeface="MiSans" pitchFamily="34" charset="0"/>
                <a:ea typeface="MiSans" pitchFamily="34" charset="-122"/>
                <a:cs typeface="MiSans" pitchFamily="34" charset="-120"/>
              </a:rPr>
              <a:t>Giá &amp; Giảm Giá</a:t>
            </a:r>
            <a:endParaRPr lang="en-US" sz="1600" dirty="0"/>
          </a:p>
        </p:txBody>
      </p:sp>
      <p:sp>
        <p:nvSpPr>
          <p:cNvPr id="10" name="Text 7"/>
          <p:cNvSpPr/>
          <p:nvPr/>
        </p:nvSpPr>
        <p:spPr>
          <a:xfrm>
            <a:off x="5323840" y="2946400"/>
            <a:ext cx="3175000" cy="254000"/>
          </a:xfrm>
          <a:prstGeom prst="rect">
            <a:avLst/>
          </a:prstGeom>
          <a:noFill/>
          <a:ln/>
        </p:spPr>
        <p:txBody>
          <a:bodyPr wrap="square" lIns="0" tIns="0" rIns="0" bIns="0" rtlCol="0" anchor="ctr"/>
          <a:lstStyle/>
          <a:p>
            <a:pPr>
              <a:lnSpc>
                <a:spcPct val="120000"/>
              </a:lnSpc>
            </a:pPr>
            <a:r>
              <a:rPr lang="en-US" sz="1400" dirty="0">
                <a:solidFill>
                  <a:srgbClr val="EAEAEA"/>
                </a:solidFill>
                <a:latin typeface="MiSans" pitchFamily="34" charset="0"/>
                <a:ea typeface="MiSans" pitchFamily="34" charset="-122"/>
                <a:cs typeface="MiSans" pitchFamily="34" charset="-120"/>
              </a:rPr>
              <a:t>price_difference, discount_amount</a:t>
            </a:r>
            <a:endParaRPr lang="en-US" sz="1600" dirty="0"/>
          </a:p>
        </p:txBody>
      </p:sp>
      <p:sp>
        <p:nvSpPr>
          <p:cNvPr id="11" name="Shape 8"/>
          <p:cNvSpPr/>
          <p:nvPr/>
        </p:nvSpPr>
        <p:spPr>
          <a:xfrm>
            <a:off x="8630920" y="2489200"/>
            <a:ext cx="3302000" cy="863600"/>
          </a:xfrm>
          <a:custGeom>
            <a:avLst/>
            <a:gdLst/>
            <a:ahLst/>
            <a:cxnLst/>
            <a:rect l="l" t="t" r="r" b="b"/>
            <a:pathLst>
              <a:path w="3302000" h="863600">
                <a:moveTo>
                  <a:pt x="101603" y="0"/>
                </a:moveTo>
                <a:lnTo>
                  <a:pt x="3200397" y="0"/>
                </a:lnTo>
                <a:cubicBezTo>
                  <a:pt x="3256511" y="0"/>
                  <a:pt x="3302000" y="45489"/>
                  <a:pt x="3302000" y="101603"/>
                </a:cubicBezTo>
                <a:lnTo>
                  <a:pt x="3302000" y="761997"/>
                </a:lnTo>
                <a:cubicBezTo>
                  <a:pt x="3302000" y="818111"/>
                  <a:pt x="3256511" y="863600"/>
                  <a:pt x="3200397" y="863600"/>
                </a:cubicBezTo>
                <a:lnTo>
                  <a:pt x="101603" y="863600"/>
                </a:lnTo>
                <a:cubicBezTo>
                  <a:pt x="45527" y="863600"/>
                  <a:pt x="0" y="818073"/>
                  <a:pt x="0" y="761997"/>
                </a:cubicBezTo>
                <a:lnTo>
                  <a:pt x="0" y="101603"/>
                </a:lnTo>
                <a:cubicBezTo>
                  <a:pt x="0" y="45527"/>
                  <a:pt x="45527" y="0"/>
                  <a:pt x="101603" y="0"/>
                </a:cubicBezTo>
                <a:close/>
              </a:path>
            </a:pathLst>
          </a:custGeom>
          <a:solidFill>
            <a:srgbClr val="34B1C9">
              <a:alpha val="30196"/>
            </a:srgbClr>
          </a:solidFill>
          <a:ln/>
        </p:spPr>
        <p:txBody>
          <a:bodyPr/>
          <a:lstStyle/>
          <a:p>
            <a:endParaRPr lang="en-US"/>
          </a:p>
        </p:txBody>
      </p:sp>
      <p:sp>
        <p:nvSpPr>
          <p:cNvPr id="12" name="Text 9"/>
          <p:cNvSpPr/>
          <p:nvPr/>
        </p:nvSpPr>
        <p:spPr>
          <a:xfrm>
            <a:off x="8783320" y="2641600"/>
            <a:ext cx="3200400" cy="304800"/>
          </a:xfrm>
          <a:prstGeom prst="rect">
            <a:avLst/>
          </a:prstGeom>
          <a:noFill/>
          <a:ln/>
        </p:spPr>
        <p:txBody>
          <a:bodyPr wrap="square" lIns="0" tIns="0" rIns="0" bIns="0" rtlCol="0" anchor="ctr"/>
          <a:lstStyle/>
          <a:p>
            <a:pPr>
              <a:lnSpc>
                <a:spcPct val="130000"/>
              </a:lnSpc>
            </a:pPr>
            <a:r>
              <a:rPr lang="en-US" sz="1600" b="1" dirty="0">
                <a:solidFill>
                  <a:srgbClr val="34B1C9"/>
                </a:solidFill>
                <a:latin typeface="MiSans" pitchFamily="34" charset="0"/>
                <a:ea typeface="MiSans" pitchFamily="34" charset="-122"/>
                <a:cs typeface="MiSans" pitchFamily="34" charset="-120"/>
              </a:rPr>
              <a:t>Đánh Giá</a:t>
            </a:r>
            <a:endParaRPr lang="en-US" sz="1600" dirty="0"/>
          </a:p>
        </p:txBody>
      </p:sp>
      <p:sp>
        <p:nvSpPr>
          <p:cNvPr id="13" name="Text 10"/>
          <p:cNvSpPr/>
          <p:nvPr/>
        </p:nvSpPr>
        <p:spPr>
          <a:xfrm>
            <a:off x="8783320" y="2946400"/>
            <a:ext cx="3175000" cy="254000"/>
          </a:xfrm>
          <a:prstGeom prst="rect">
            <a:avLst/>
          </a:prstGeom>
          <a:noFill/>
          <a:ln/>
        </p:spPr>
        <p:txBody>
          <a:bodyPr wrap="square" lIns="0" tIns="0" rIns="0" bIns="0" rtlCol="0" anchor="ctr"/>
          <a:lstStyle/>
          <a:p>
            <a:pPr>
              <a:lnSpc>
                <a:spcPct val="120000"/>
              </a:lnSpc>
            </a:pPr>
            <a:r>
              <a:rPr lang="en-US" sz="1400" dirty="0">
                <a:solidFill>
                  <a:srgbClr val="EAEAEA"/>
                </a:solidFill>
                <a:latin typeface="MiSans" pitchFamily="34" charset="0"/>
                <a:ea typeface="MiSans" pitchFamily="34" charset="-122"/>
                <a:cs typeface="MiSans" pitchFamily="34" charset="-120"/>
              </a:rPr>
              <a:t>review_length, review_word_count</a:t>
            </a:r>
            <a:endParaRPr lang="en-US" sz="1600" dirty="0"/>
          </a:p>
        </p:txBody>
      </p:sp>
      <p:sp>
        <p:nvSpPr>
          <p:cNvPr id="14" name="Shape 11"/>
          <p:cNvSpPr/>
          <p:nvPr/>
        </p:nvSpPr>
        <p:spPr>
          <a:xfrm>
            <a:off x="5171440" y="3505200"/>
            <a:ext cx="3302000" cy="863600"/>
          </a:xfrm>
          <a:custGeom>
            <a:avLst/>
            <a:gdLst/>
            <a:ahLst/>
            <a:cxnLst/>
            <a:rect l="l" t="t" r="r" b="b"/>
            <a:pathLst>
              <a:path w="3302000" h="863600">
                <a:moveTo>
                  <a:pt x="101603" y="0"/>
                </a:moveTo>
                <a:lnTo>
                  <a:pt x="3200397" y="0"/>
                </a:lnTo>
                <a:cubicBezTo>
                  <a:pt x="3256511" y="0"/>
                  <a:pt x="3302000" y="45489"/>
                  <a:pt x="3302000" y="101603"/>
                </a:cubicBezTo>
                <a:lnTo>
                  <a:pt x="3302000" y="761997"/>
                </a:lnTo>
                <a:cubicBezTo>
                  <a:pt x="3302000" y="818111"/>
                  <a:pt x="3256511" y="863600"/>
                  <a:pt x="3200397" y="863600"/>
                </a:cubicBezTo>
                <a:lnTo>
                  <a:pt x="101603" y="863600"/>
                </a:lnTo>
                <a:cubicBezTo>
                  <a:pt x="45527" y="863600"/>
                  <a:pt x="0" y="818073"/>
                  <a:pt x="0" y="761997"/>
                </a:cubicBezTo>
                <a:lnTo>
                  <a:pt x="0" y="101603"/>
                </a:lnTo>
                <a:cubicBezTo>
                  <a:pt x="0" y="45527"/>
                  <a:pt x="45527" y="0"/>
                  <a:pt x="101603" y="0"/>
                </a:cubicBezTo>
                <a:close/>
              </a:path>
            </a:pathLst>
          </a:custGeom>
          <a:solidFill>
            <a:srgbClr val="34B1C9">
              <a:alpha val="30196"/>
            </a:srgbClr>
          </a:solidFill>
          <a:ln/>
        </p:spPr>
        <p:txBody>
          <a:bodyPr/>
          <a:lstStyle/>
          <a:p>
            <a:endParaRPr lang="en-US"/>
          </a:p>
        </p:txBody>
      </p:sp>
      <p:sp>
        <p:nvSpPr>
          <p:cNvPr id="15" name="Text 12"/>
          <p:cNvSpPr/>
          <p:nvPr/>
        </p:nvSpPr>
        <p:spPr>
          <a:xfrm>
            <a:off x="5323840" y="3657600"/>
            <a:ext cx="3200400" cy="304800"/>
          </a:xfrm>
          <a:prstGeom prst="rect">
            <a:avLst/>
          </a:prstGeom>
          <a:noFill/>
          <a:ln/>
        </p:spPr>
        <p:txBody>
          <a:bodyPr wrap="square" lIns="0" tIns="0" rIns="0" bIns="0" rtlCol="0" anchor="ctr"/>
          <a:lstStyle/>
          <a:p>
            <a:pPr>
              <a:lnSpc>
                <a:spcPct val="130000"/>
              </a:lnSpc>
            </a:pPr>
            <a:r>
              <a:rPr lang="en-US" sz="1600" b="1" dirty="0">
                <a:solidFill>
                  <a:srgbClr val="34B1C9"/>
                </a:solidFill>
                <a:latin typeface="MiSans" pitchFamily="34" charset="0"/>
                <a:ea typeface="MiSans" pitchFamily="34" charset="-122"/>
                <a:cs typeface="MiSans" pitchFamily="34" charset="-120"/>
              </a:rPr>
              <a:t>Phân Loại</a:t>
            </a:r>
            <a:endParaRPr lang="en-US" sz="1600" dirty="0"/>
          </a:p>
        </p:txBody>
      </p:sp>
      <p:sp>
        <p:nvSpPr>
          <p:cNvPr id="16" name="Text 13"/>
          <p:cNvSpPr/>
          <p:nvPr/>
        </p:nvSpPr>
        <p:spPr>
          <a:xfrm>
            <a:off x="5323840" y="3962400"/>
            <a:ext cx="3175000" cy="254000"/>
          </a:xfrm>
          <a:prstGeom prst="rect">
            <a:avLst/>
          </a:prstGeom>
          <a:noFill/>
          <a:ln/>
        </p:spPr>
        <p:txBody>
          <a:bodyPr wrap="square" lIns="0" tIns="0" rIns="0" bIns="0" rtlCol="0" anchor="ctr"/>
          <a:lstStyle/>
          <a:p>
            <a:pPr>
              <a:lnSpc>
                <a:spcPct val="120000"/>
              </a:lnSpc>
            </a:pPr>
            <a:r>
              <a:rPr lang="en-US" sz="1400" dirty="0">
                <a:solidFill>
                  <a:srgbClr val="EAEAEA"/>
                </a:solidFill>
                <a:latin typeface="MiSans" pitchFamily="34" charset="0"/>
                <a:ea typeface="MiSans" pitchFamily="34" charset="-122"/>
                <a:cs typeface="MiSans" pitchFamily="34" charset="-120"/>
              </a:rPr>
              <a:t>category_main, product_type</a:t>
            </a:r>
            <a:endParaRPr lang="en-US" sz="1600" dirty="0"/>
          </a:p>
        </p:txBody>
      </p:sp>
      <p:sp>
        <p:nvSpPr>
          <p:cNvPr id="17" name="Shape 14"/>
          <p:cNvSpPr/>
          <p:nvPr/>
        </p:nvSpPr>
        <p:spPr>
          <a:xfrm>
            <a:off x="8630920" y="3505200"/>
            <a:ext cx="3302000" cy="863600"/>
          </a:xfrm>
          <a:custGeom>
            <a:avLst/>
            <a:gdLst/>
            <a:ahLst/>
            <a:cxnLst/>
            <a:rect l="l" t="t" r="r" b="b"/>
            <a:pathLst>
              <a:path w="3302000" h="863600">
                <a:moveTo>
                  <a:pt x="101603" y="0"/>
                </a:moveTo>
                <a:lnTo>
                  <a:pt x="3200397" y="0"/>
                </a:lnTo>
                <a:cubicBezTo>
                  <a:pt x="3256511" y="0"/>
                  <a:pt x="3302000" y="45489"/>
                  <a:pt x="3302000" y="101603"/>
                </a:cubicBezTo>
                <a:lnTo>
                  <a:pt x="3302000" y="761997"/>
                </a:lnTo>
                <a:cubicBezTo>
                  <a:pt x="3302000" y="818111"/>
                  <a:pt x="3256511" y="863600"/>
                  <a:pt x="3200397" y="863600"/>
                </a:cubicBezTo>
                <a:lnTo>
                  <a:pt x="101603" y="863600"/>
                </a:lnTo>
                <a:cubicBezTo>
                  <a:pt x="45527" y="863600"/>
                  <a:pt x="0" y="818073"/>
                  <a:pt x="0" y="761997"/>
                </a:cubicBezTo>
                <a:lnTo>
                  <a:pt x="0" y="101603"/>
                </a:lnTo>
                <a:cubicBezTo>
                  <a:pt x="0" y="45527"/>
                  <a:pt x="45527" y="0"/>
                  <a:pt x="101603" y="0"/>
                </a:cubicBezTo>
                <a:close/>
              </a:path>
            </a:pathLst>
          </a:custGeom>
          <a:solidFill>
            <a:srgbClr val="34B1C9">
              <a:alpha val="30196"/>
            </a:srgbClr>
          </a:solidFill>
          <a:ln/>
        </p:spPr>
        <p:txBody>
          <a:bodyPr/>
          <a:lstStyle/>
          <a:p>
            <a:endParaRPr lang="en-US"/>
          </a:p>
        </p:txBody>
      </p:sp>
      <p:sp>
        <p:nvSpPr>
          <p:cNvPr id="18" name="Text 15"/>
          <p:cNvSpPr/>
          <p:nvPr/>
        </p:nvSpPr>
        <p:spPr>
          <a:xfrm>
            <a:off x="8783320" y="3657600"/>
            <a:ext cx="3200400" cy="304800"/>
          </a:xfrm>
          <a:prstGeom prst="rect">
            <a:avLst/>
          </a:prstGeom>
          <a:noFill/>
          <a:ln/>
        </p:spPr>
        <p:txBody>
          <a:bodyPr wrap="square" lIns="0" tIns="0" rIns="0" bIns="0" rtlCol="0" anchor="ctr"/>
          <a:lstStyle/>
          <a:p>
            <a:pPr>
              <a:lnSpc>
                <a:spcPct val="130000"/>
              </a:lnSpc>
            </a:pPr>
            <a:r>
              <a:rPr lang="en-US" sz="1600" b="1" dirty="0">
                <a:solidFill>
                  <a:srgbClr val="34B1C9"/>
                </a:solidFill>
                <a:latin typeface="MiSans" pitchFamily="34" charset="0"/>
                <a:ea typeface="MiSans" pitchFamily="34" charset="-122"/>
                <a:cs typeface="MiSans" pitchFamily="34" charset="-120"/>
              </a:rPr>
              <a:t>Hành Vi</a:t>
            </a:r>
            <a:endParaRPr lang="en-US" sz="1600" dirty="0"/>
          </a:p>
        </p:txBody>
      </p:sp>
      <p:sp>
        <p:nvSpPr>
          <p:cNvPr id="19" name="Text 16"/>
          <p:cNvSpPr/>
          <p:nvPr/>
        </p:nvSpPr>
        <p:spPr>
          <a:xfrm>
            <a:off x="8783320" y="3962400"/>
            <a:ext cx="3175000" cy="254000"/>
          </a:xfrm>
          <a:prstGeom prst="rect">
            <a:avLst/>
          </a:prstGeom>
          <a:noFill/>
          <a:ln/>
        </p:spPr>
        <p:txBody>
          <a:bodyPr wrap="square" lIns="0" tIns="0" rIns="0" bIns="0" rtlCol="0" anchor="ctr"/>
          <a:lstStyle/>
          <a:p>
            <a:pPr>
              <a:lnSpc>
                <a:spcPct val="120000"/>
              </a:lnSpc>
            </a:pPr>
            <a:r>
              <a:rPr lang="en-US" sz="1400" dirty="0">
                <a:solidFill>
                  <a:srgbClr val="EAEAEA"/>
                </a:solidFill>
                <a:latin typeface="MiSans" pitchFamily="34" charset="0"/>
                <a:ea typeface="MiSans" pitchFamily="34" charset="-122"/>
                <a:cs typeface="MiSans" pitchFamily="34" charset="-120"/>
              </a:rPr>
              <a:t>is_popular, rating_category</a:t>
            </a:r>
            <a:endParaRPr lang="en-US" sz="16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https://kimi-img.moonshot.cn/pub/slides/slides_tmpl/image/25-08-27-20:02:12-d2nf7h18bjvh7rlj0650.jpg"/>
          <p:cNvPicPr>
            <a:picLocks noChangeAspect="1"/>
          </p:cNvPicPr>
          <p:nvPr/>
        </p:nvPicPr>
        <p:blipFill>
          <a:blip r:embed="rId3"/>
          <a:srcRect/>
          <a:stretch/>
        </p:blipFill>
        <p:spPr>
          <a:xfrm>
            <a:off x="0" y="3426"/>
            <a:ext cx="12191999" cy="6864626"/>
          </a:xfrm>
          <a:prstGeom prst="rect">
            <a:avLst/>
          </a:prstGeom>
        </p:spPr>
      </p:pic>
      <p:sp>
        <p:nvSpPr>
          <p:cNvPr id="3" name="Text 0"/>
          <p:cNvSpPr/>
          <p:nvPr/>
        </p:nvSpPr>
        <p:spPr>
          <a:xfrm>
            <a:off x="4119359" y="3709831"/>
            <a:ext cx="3832016" cy="1026120"/>
          </a:xfrm>
          <a:prstGeom prst="rect">
            <a:avLst/>
          </a:prstGeom>
          <a:noFill/>
          <a:ln/>
        </p:spPr>
        <p:txBody>
          <a:bodyPr wrap="square" lIns="0" tIns="0" rIns="0" bIns="0" rtlCol="0" anchor="t">
            <a:spAutoFit/>
          </a:bodyPr>
          <a:lstStyle/>
          <a:p>
            <a:pPr algn="ctr">
              <a:lnSpc>
                <a:spcPct val="100000"/>
              </a:lnSpc>
            </a:pPr>
            <a:r>
              <a:rPr lang="en-US" sz="3200" dirty="0">
                <a:solidFill>
                  <a:srgbClr val="FFFFFF"/>
                </a:solidFill>
                <a:latin typeface="MiSans" pitchFamily="34" charset="0"/>
                <a:ea typeface="MiSans" pitchFamily="34" charset="-122"/>
                <a:cs typeface="MiSans" pitchFamily="34" charset="-120"/>
              </a:rPr>
              <a:t>Phân tích khám phá EDA</a:t>
            </a:r>
            <a:endParaRPr lang="en-US" sz="1600" dirty="0"/>
          </a:p>
        </p:txBody>
      </p:sp>
      <p:sp>
        <p:nvSpPr>
          <p:cNvPr id="4" name="Shape 1"/>
          <p:cNvSpPr/>
          <p:nvPr/>
        </p:nvSpPr>
        <p:spPr>
          <a:xfrm>
            <a:off x="779721"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5" name="Shape 2"/>
          <p:cNvSpPr/>
          <p:nvPr/>
        </p:nvSpPr>
        <p:spPr>
          <a:xfrm>
            <a:off x="867722"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6" name="Shape 3"/>
          <p:cNvSpPr/>
          <p:nvPr/>
        </p:nvSpPr>
        <p:spPr>
          <a:xfrm>
            <a:off x="955722" y="6166356"/>
            <a:ext cx="0" cy="220414"/>
          </a:xfrm>
          <a:prstGeom prst="line">
            <a:avLst/>
          </a:prstGeom>
          <a:noFill/>
          <a:ln w="12700">
            <a:solidFill>
              <a:srgbClr val="FFFFFF"/>
            </a:solidFill>
            <a:prstDash val="solid"/>
            <a:headEnd type="none"/>
            <a:tailEnd type="none"/>
          </a:ln>
        </p:spPr>
        <p:txBody>
          <a:bodyPr/>
          <a:lstStyle/>
          <a:p>
            <a:endParaRPr lang="en-US"/>
          </a:p>
        </p:txBody>
      </p:sp>
      <p:sp>
        <p:nvSpPr>
          <p:cNvPr id="7" name="Shape 4"/>
          <p:cNvSpPr/>
          <p:nvPr/>
        </p:nvSpPr>
        <p:spPr>
          <a:xfrm>
            <a:off x="1043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8" name="Shape 5"/>
          <p:cNvSpPr/>
          <p:nvPr/>
        </p:nvSpPr>
        <p:spPr>
          <a:xfrm>
            <a:off x="1131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9" name="Shape 6"/>
          <p:cNvSpPr/>
          <p:nvPr/>
        </p:nvSpPr>
        <p:spPr>
          <a:xfrm>
            <a:off x="10796832" y="6396446"/>
            <a:ext cx="116844" cy="116844"/>
          </a:xfrm>
          <a:prstGeom prst="ellipse">
            <a:avLst/>
          </a:prstGeom>
          <a:solidFill>
            <a:srgbClr val="FFFFFF"/>
          </a:solidFill>
          <a:ln/>
        </p:spPr>
        <p:txBody>
          <a:bodyPr/>
          <a:lstStyle/>
          <a:p>
            <a:endParaRPr lang="en-US"/>
          </a:p>
        </p:txBody>
      </p:sp>
      <p:sp>
        <p:nvSpPr>
          <p:cNvPr id="10" name="Text 7"/>
          <p:cNvSpPr/>
          <p:nvPr/>
        </p:nvSpPr>
        <p:spPr>
          <a:xfrm>
            <a:off x="10796832"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a:off x="10989337" y="6396446"/>
            <a:ext cx="116844" cy="116844"/>
          </a:xfrm>
          <a:prstGeom prst="ellipse">
            <a:avLst/>
          </a:prstGeom>
          <a:solidFill>
            <a:srgbClr val="FFFFFF">
              <a:alpha val="56471"/>
            </a:srgbClr>
          </a:solidFill>
          <a:ln/>
        </p:spPr>
        <p:txBody>
          <a:bodyPr/>
          <a:lstStyle/>
          <a:p>
            <a:endParaRPr lang="en-US"/>
          </a:p>
        </p:txBody>
      </p:sp>
      <p:sp>
        <p:nvSpPr>
          <p:cNvPr id="12" name="Text 9"/>
          <p:cNvSpPr/>
          <p:nvPr/>
        </p:nvSpPr>
        <p:spPr>
          <a:xfrm>
            <a:off x="1098933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p:cNvSpPr/>
          <p:nvPr/>
        </p:nvSpPr>
        <p:spPr>
          <a:xfrm>
            <a:off x="11186107" y="6396446"/>
            <a:ext cx="116844" cy="116844"/>
          </a:xfrm>
          <a:prstGeom prst="ellipse">
            <a:avLst/>
          </a:prstGeom>
          <a:solidFill>
            <a:srgbClr val="FFFFFF"/>
          </a:solidFill>
          <a:ln/>
        </p:spPr>
        <p:txBody>
          <a:bodyPr/>
          <a:lstStyle/>
          <a:p>
            <a:endParaRPr lang="en-US"/>
          </a:p>
        </p:txBody>
      </p:sp>
      <p:sp>
        <p:nvSpPr>
          <p:cNvPr id="14" name="Text 11"/>
          <p:cNvSpPr/>
          <p:nvPr/>
        </p:nvSpPr>
        <p:spPr>
          <a:xfrm>
            <a:off x="1118610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2"/>
          <p:cNvSpPr/>
          <p:nvPr/>
        </p:nvSpPr>
        <p:spPr>
          <a:xfrm>
            <a:off x="11382877" y="6396446"/>
            <a:ext cx="116844" cy="116844"/>
          </a:xfrm>
          <a:prstGeom prst="ellipse">
            <a:avLst/>
          </a:prstGeom>
          <a:solidFill>
            <a:srgbClr val="FFFFFF">
              <a:alpha val="56471"/>
            </a:srgbClr>
          </a:solidFill>
          <a:ln/>
        </p:spPr>
        <p:txBody>
          <a:bodyPr/>
          <a:lstStyle/>
          <a:p>
            <a:endParaRPr lang="en-US"/>
          </a:p>
        </p:txBody>
      </p:sp>
      <p:sp>
        <p:nvSpPr>
          <p:cNvPr id="16" name="Text 13"/>
          <p:cNvSpPr/>
          <p:nvPr/>
        </p:nvSpPr>
        <p:spPr>
          <a:xfrm>
            <a:off x="1138287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pic>
        <p:nvPicPr>
          <p:cNvPr id="17" name="Image 1" descr="https://kimi-img.moonshot.cn/pub/slides/slides_tmpl/image/25-08-27-20:02:06-d2nf7fh8bjvh7rlj0600.png"/>
          <p:cNvPicPr>
            <a:picLocks noChangeAspect="1"/>
          </p:cNvPicPr>
          <p:nvPr/>
        </p:nvPicPr>
        <p:blipFill>
          <a:blip r:embed="rId4"/>
          <a:stretch>
            <a:fillRect/>
          </a:stretch>
        </p:blipFill>
        <p:spPr>
          <a:xfrm>
            <a:off x="4267199" y="3446152"/>
            <a:ext cx="3657600" cy="12700"/>
          </a:xfrm>
          <a:prstGeom prst="rect">
            <a:avLst/>
          </a:prstGeom>
        </p:spPr>
      </p:pic>
      <p:sp>
        <p:nvSpPr>
          <p:cNvPr id="18" name="Shape 14"/>
          <p:cNvSpPr/>
          <p:nvPr/>
        </p:nvSpPr>
        <p:spPr>
          <a:xfrm>
            <a:off x="4893310" y="1477010"/>
            <a:ext cx="2284095" cy="2335530"/>
          </a:xfrm>
          <a:prstGeom prst="rect">
            <a:avLst/>
          </a:prstGeom>
          <a:solidFill>
            <a:srgbClr val="000000">
              <a:alpha val="0"/>
            </a:srgbClr>
          </a:solidFill>
          <a:ln/>
        </p:spPr>
        <p:txBody>
          <a:bodyPr/>
          <a:lstStyle/>
          <a:p>
            <a:endParaRPr lang="en-US"/>
          </a:p>
        </p:txBody>
      </p:sp>
      <p:sp>
        <p:nvSpPr>
          <p:cNvPr id="19" name="Text 15"/>
          <p:cNvSpPr/>
          <p:nvPr/>
        </p:nvSpPr>
        <p:spPr>
          <a:xfrm>
            <a:off x="4893310" y="1477010"/>
            <a:ext cx="2284095" cy="2335530"/>
          </a:xfrm>
          <a:prstGeom prst="rect">
            <a:avLst/>
          </a:prstGeom>
          <a:noFill/>
          <a:ln/>
        </p:spPr>
        <p:txBody>
          <a:bodyPr wrap="square" lIns="0" tIns="0" rIns="0" bIns="0" rtlCol="0" anchor="t"/>
          <a:lstStyle/>
          <a:p>
            <a:pPr>
              <a:lnSpc>
                <a:spcPct val="110000"/>
              </a:lnSpc>
            </a:pPr>
            <a:r>
              <a:rPr lang="en-US" sz="13800" dirty="0">
                <a:gradFill flip="none" rotWithShape="0">
                  <a:gsLst>
                    <a:gs pos="0">
                      <a:srgbClr val="FFFFFF">
                        <a:alpha val="61000"/>
                      </a:srgbClr>
                    </a:gs>
                    <a:gs pos="28000">
                      <a:srgbClr val="FFFFFF">
                        <a:alpha val="61000"/>
                      </a:srgbClr>
                    </a:gs>
                    <a:gs pos="78000">
                      <a:srgbClr val="FFFFFF"/>
                    </a:gs>
                    <a:gs pos="100000">
                      <a:srgbClr val="FFFFFF"/>
                    </a:gs>
                  </a:gsLst>
                  <a:path path="circle">
                    <a:fillToRect r="100000" b="100000"/>
                  </a:path>
                  <a:tileRect l="-100000" t="-100000"/>
                </a:gradFill>
                <a:latin typeface="+mj-lt"/>
                <a:ea typeface="PingFang SC Medium" pitchFamily="34" charset="-122"/>
                <a:cs typeface="PingFang SC Medium" pitchFamily="34" charset="-120"/>
              </a:rPr>
              <a:t>03</a:t>
            </a:r>
            <a:endParaRPr lang="en-US" sz="1600" dirty="0">
              <a:latin typeface="+mj-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0"/>
            <a:ext cx="12268200" cy="6864350"/>
          </a:xfrm>
          <a:prstGeom prst="rect">
            <a:avLst/>
          </a:prstGeom>
        </p:spPr>
      </p:pic>
      <p:sp>
        <p:nvSpPr>
          <p:cNvPr id="3" name="Text 0"/>
          <p:cNvSpPr/>
          <p:nvPr/>
        </p:nvSpPr>
        <p:spPr>
          <a:xfrm>
            <a:off x="63500" y="254000"/>
            <a:ext cx="12065000" cy="457200"/>
          </a:xfrm>
          <a:prstGeom prst="rect">
            <a:avLst/>
          </a:prstGeom>
          <a:noFill/>
          <a:ln/>
        </p:spPr>
        <p:txBody>
          <a:bodyPr wrap="square" lIns="0" tIns="0" rIns="0" bIns="0" rtlCol="0" anchor="ctr"/>
          <a:lstStyle/>
          <a:p>
            <a:pPr algn="ctr">
              <a:lnSpc>
                <a:spcPct val="100000"/>
              </a:lnSpc>
            </a:pPr>
            <a:r>
              <a:rPr lang="en-US" sz="3000" b="1" dirty="0">
                <a:solidFill>
                  <a:srgbClr val="57AFFF"/>
                </a:solidFill>
                <a:latin typeface="Noto Sans SC" pitchFamily="34" charset="0"/>
                <a:ea typeface="Noto Sans SC" pitchFamily="34" charset="-122"/>
                <a:cs typeface="Noto Sans SC" pitchFamily="34" charset="-120"/>
              </a:rPr>
              <a:t>Phân Tích Phân Phối Giá và Rating</a:t>
            </a:r>
            <a:endParaRPr lang="en-US" sz="1600" dirty="0"/>
          </a:p>
        </p:txBody>
      </p:sp>
      <p:sp>
        <p:nvSpPr>
          <p:cNvPr id="4" name="Shape 1"/>
          <p:cNvSpPr/>
          <p:nvPr/>
        </p:nvSpPr>
        <p:spPr>
          <a:xfrm>
            <a:off x="254000" y="914400"/>
            <a:ext cx="5689600" cy="5689600"/>
          </a:xfrm>
          <a:custGeom>
            <a:avLst/>
            <a:gdLst/>
            <a:ahLst/>
            <a:cxnLst/>
            <a:rect l="l" t="t" r="r" b="b"/>
            <a:pathLst>
              <a:path w="5689600" h="5689600">
                <a:moveTo>
                  <a:pt x="101616" y="0"/>
                </a:moveTo>
                <a:lnTo>
                  <a:pt x="5587984" y="0"/>
                </a:lnTo>
                <a:cubicBezTo>
                  <a:pt x="5644105" y="0"/>
                  <a:pt x="5689600" y="45495"/>
                  <a:pt x="5689600" y="101616"/>
                </a:cubicBezTo>
                <a:lnTo>
                  <a:pt x="5689600" y="5587984"/>
                </a:lnTo>
                <a:cubicBezTo>
                  <a:pt x="5689600" y="5644105"/>
                  <a:pt x="5644105" y="5689600"/>
                  <a:pt x="5587984" y="5689600"/>
                </a:cubicBezTo>
                <a:lnTo>
                  <a:pt x="101616" y="5689600"/>
                </a:lnTo>
                <a:cubicBezTo>
                  <a:pt x="45495" y="5689600"/>
                  <a:pt x="0" y="5644105"/>
                  <a:pt x="0" y="5587984"/>
                </a:cubicBezTo>
                <a:lnTo>
                  <a:pt x="0" y="101616"/>
                </a:lnTo>
                <a:cubicBezTo>
                  <a:pt x="0" y="45533"/>
                  <a:pt x="45533" y="0"/>
                  <a:pt x="101616" y="0"/>
                </a:cubicBezTo>
                <a:close/>
              </a:path>
            </a:pathLst>
          </a:custGeom>
          <a:solidFill>
            <a:srgbClr val="3A76B8">
              <a:alpha val="30196"/>
            </a:srgbClr>
          </a:solidFill>
          <a:ln/>
        </p:spPr>
        <p:txBody>
          <a:bodyPr/>
          <a:lstStyle/>
          <a:p>
            <a:endParaRPr lang="en-US" dirty="0"/>
          </a:p>
        </p:txBody>
      </p:sp>
      <p:sp>
        <p:nvSpPr>
          <p:cNvPr id="7" name="Text 3"/>
          <p:cNvSpPr/>
          <p:nvPr/>
        </p:nvSpPr>
        <p:spPr>
          <a:xfrm>
            <a:off x="550507" y="5215854"/>
            <a:ext cx="5283200" cy="508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Phân phối </a:t>
            </a:r>
            <a:r>
              <a:rPr lang="en-US" sz="1400" b="1" dirty="0">
                <a:solidFill>
                  <a:srgbClr val="57AFFF"/>
                </a:solidFill>
                <a:latin typeface="MiSans" pitchFamily="34" charset="0"/>
                <a:ea typeface="MiSans" pitchFamily="34" charset="-122"/>
                <a:cs typeface="MiSans" pitchFamily="34" charset="-120"/>
              </a:rPr>
              <a:t>lệch phải mạnh</a:t>
            </a:r>
            <a:r>
              <a:rPr lang="en-US" sz="1400" dirty="0">
                <a:solidFill>
                  <a:srgbClr val="EAEAEA"/>
                </a:solidFill>
                <a:latin typeface="MiSans" pitchFamily="34" charset="0"/>
                <a:ea typeface="MiSans" pitchFamily="34" charset="-122"/>
                <a:cs typeface="MiSans" pitchFamily="34" charset="-120"/>
              </a:rPr>
              <a:t>, trung vị </a:t>
            </a:r>
            <a:r>
              <a:rPr lang="en-US" sz="1400" b="1" dirty="0">
                <a:solidFill>
                  <a:srgbClr val="57AFFF"/>
                </a:solidFill>
                <a:latin typeface="MiSans" pitchFamily="34" charset="0"/>
                <a:ea typeface="MiSans" pitchFamily="34" charset="-122"/>
                <a:cs typeface="MiSans" pitchFamily="34" charset="-120"/>
              </a:rPr>
              <a:t>1,795₫</a:t>
            </a:r>
            <a:r>
              <a:rPr lang="en-US" sz="1400" dirty="0">
                <a:solidFill>
                  <a:srgbClr val="EAEAEA"/>
                </a:solidFill>
                <a:latin typeface="MiSans" pitchFamily="34" charset="0"/>
                <a:ea typeface="MiSans" pitchFamily="34" charset="-122"/>
                <a:cs typeface="MiSans" pitchFamily="34" charset="-120"/>
              </a:rPr>
              <a:t>, cho thấy tập trung vào phân khúc giá rẻ và trung bình.</a:t>
            </a:r>
            <a:endParaRPr lang="en-US" sz="1600" dirty="0"/>
          </a:p>
        </p:txBody>
      </p:sp>
      <p:sp>
        <p:nvSpPr>
          <p:cNvPr id="8" name="Shape 4"/>
          <p:cNvSpPr/>
          <p:nvPr/>
        </p:nvSpPr>
        <p:spPr>
          <a:xfrm>
            <a:off x="6248400" y="914400"/>
            <a:ext cx="5689600" cy="5689600"/>
          </a:xfrm>
          <a:custGeom>
            <a:avLst/>
            <a:gdLst/>
            <a:ahLst/>
            <a:cxnLst/>
            <a:rect l="l" t="t" r="r" b="b"/>
            <a:pathLst>
              <a:path w="5689600" h="5689600">
                <a:moveTo>
                  <a:pt x="101616" y="0"/>
                </a:moveTo>
                <a:lnTo>
                  <a:pt x="5587984" y="0"/>
                </a:lnTo>
                <a:cubicBezTo>
                  <a:pt x="5644105" y="0"/>
                  <a:pt x="5689600" y="45495"/>
                  <a:pt x="5689600" y="101616"/>
                </a:cubicBezTo>
                <a:lnTo>
                  <a:pt x="5689600" y="5587984"/>
                </a:lnTo>
                <a:cubicBezTo>
                  <a:pt x="5689600" y="5644105"/>
                  <a:pt x="5644105" y="5689600"/>
                  <a:pt x="5587984" y="5689600"/>
                </a:cubicBezTo>
                <a:lnTo>
                  <a:pt x="101616" y="5689600"/>
                </a:lnTo>
                <a:cubicBezTo>
                  <a:pt x="45495" y="5689600"/>
                  <a:pt x="0" y="5644105"/>
                  <a:pt x="0" y="5587984"/>
                </a:cubicBezTo>
                <a:lnTo>
                  <a:pt x="0" y="101616"/>
                </a:lnTo>
                <a:cubicBezTo>
                  <a:pt x="0" y="45533"/>
                  <a:pt x="45533" y="0"/>
                  <a:pt x="101616" y="0"/>
                </a:cubicBezTo>
                <a:close/>
              </a:path>
            </a:pathLst>
          </a:custGeom>
          <a:solidFill>
            <a:srgbClr val="34B1C9">
              <a:alpha val="30196"/>
            </a:srgbClr>
          </a:solidFill>
          <a:ln/>
        </p:spPr>
        <p:txBody>
          <a:bodyPr/>
          <a:lstStyle/>
          <a:p>
            <a:endParaRPr lang="en-US"/>
          </a:p>
        </p:txBody>
      </p:sp>
      <p:sp>
        <p:nvSpPr>
          <p:cNvPr id="11" name="Text 6"/>
          <p:cNvSpPr/>
          <p:nvPr/>
        </p:nvSpPr>
        <p:spPr>
          <a:xfrm>
            <a:off x="6358293" y="5215854"/>
            <a:ext cx="5283200" cy="508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Tập trung cao ở khoảng </a:t>
            </a:r>
            <a:r>
              <a:rPr lang="en-US" sz="1400" b="1" dirty="0">
                <a:solidFill>
                  <a:srgbClr val="57AFFF"/>
                </a:solidFill>
                <a:latin typeface="MiSans" pitchFamily="34" charset="0"/>
                <a:ea typeface="MiSans" pitchFamily="34" charset="-122"/>
                <a:cs typeface="MiSans" pitchFamily="34" charset="-120"/>
              </a:rPr>
              <a:t>4.0-4.2</a:t>
            </a:r>
            <a:r>
              <a:rPr lang="en-US" sz="1400" dirty="0">
                <a:solidFill>
                  <a:srgbClr val="EAEAEA"/>
                </a:solidFill>
                <a:latin typeface="MiSans" pitchFamily="34" charset="0"/>
                <a:ea typeface="MiSans" pitchFamily="34" charset="-122"/>
                <a:cs typeface="MiSans" pitchFamily="34" charset="-120"/>
              </a:rPr>
              <a:t>, trung bình </a:t>
            </a:r>
            <a:r>
              <a:rPr lang="en-US" sz="1400" b="1" dirty="0">
                <a:solidFill>
                  <a:srgbClr val="57AFFF"/>
                </a:solidFill>
                <a:latin typeface="MiSans" pitchFamily="34" charset="0"/>
                <a:ea typeface="MiSans" pitchFamily="34" charset="-122"/>
                <a:cs typeface="MiSans" pitchFamily="34" charset="-120"/>
              </a:rPr>
              <a:t>4.09</a:t>
            </a:r>
            <a:r>
              <a:rPr lang="en-US" sz="1400" dirty="0">
                <a:solidFill>
                  <a:srgbClr val="EAEAEA"/>
                </a:solidFill>
                <a:latin typeface="MiSans" pitchFamily="34" charset="0"/>
                <a:ea typeface="MiSans" pitchFamily="34" charset="-122"/>
                <a:cs typeface="MiSans" pitchFamily="34" charset="-120"/>
              </a:rPr>
              <a:t>, cho thấy chất lượng sản phẩm được đánh giá cao và đồng đều.</a:t>
            </a:r>
            <a:endParaRPr lang="en-US" sz="1600" dirty="0"/>
          </a:p>
        </p:txBody>
      </p:sp>
      <p:pic>
        <p:nvPicPr>
          <p:cNvPr id="15" name="Picture 14">
            <a:extLst>
              <a:ext uri="{FF2B5EF4-FFF2-40B4-BE49-F238E27FC236}">
                <a16:creationId xmlns:a16="http://schemas.microsoft.com/office/drawing/2014/main" id="{424746EF-5CB4-54AC-2753-B8C4E476187D}"/>
              </a:ext>
            </a:extLst>
          </p:cNvPr>
          <p:cNvPicPr>
            <a:picLocks noChangeAspect="1"/>
          </p:cNvPicPr>
          <p:nvPr/>
        </p:nvPicPr>
        <p:blipFill>
          <a:blip r:embed="rId4"/>
          <a:stretch>
            <a:fillRect/>
          </a:stretch>
        </p:blipFill>
        <p:spPr>
          <a:xfrm>
            <a:off x="6451600" y="1195312"/>
            <a:ext cx="5380381" cy="3209732"/>
          </a:xfrm>
          <a:prstGeom prst="rect">
            <a:avLst/>
          </a:prstGeom>
        </p:spPr>
      </p:pic>
      <p:pic>
        <p:nvPicPr>
          <p:cNvPr id="17" name="Picture 16">
            <a:extLst>
              <a:ext uri="{FF2B5EF4-FFF2-40B4-BE49-F238E27FC236}">
                <a16:creationId xmlns:a16="http://schemas.microsoft.com/office/drawing/2014/main" id="{E0D3A992-C649-D9AB-1692-6B0BEDA62E94}"/>
              </a:ext>
            </a:extLst>
          </p:cNvPr>
          <p:cNvPicPr>
            <a:picLocks noChangeAspect="1"/>
          </p:cNvPicPr>
          <p:nvPr/>
        </p:nvPicPr>
        <p:blipFill>
          <a:blip r:embed="rId5"/>
          <a:stretch>
            <a:fillRect/>
          </a:stretch>
        </p:blipFill>
        <p:spPr>
          <a:xfrm>
            <a:off x="457200" y="1224300"/>
            <a:ext cx="5283199" cy="3151757"/>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0"/>
            <a:ext cx="12268200" cy="6864350"/>
          </a:xfrm>
          <a:prstGeom prst="rect">
            <a:avLst/>
          </a:prstGeom>
        </p:spPr>
      </p:pic>
      <p:sp>
        <p:nvSpPr>
          <p:cNvPr id="3" name="Text 0"/>
          <p:cNvSpPr/>
          <p:nvPr/>
        </p:nvSpPr>
        <p:spPr>
          <a:xfrm>
            <a:off x="254000" y="1727200"/>
            <a:ext cx="6070600" cy="457200"/>
          </a:xfrm>
          <a:prstGeom prst="rect">
            <a:avLst/>
          </a:prstGeom>
          <a:noFill/>
          <a:ln/>
        </p:spPr>
        <p:txBody>
          <a:bodyPr wrap="square" lIns="0" tIns="0" rIns="0" bIns="0" rtlCol="0" anchor="ctr"/>
          <a:lstStyle/>
          <a:p>
            <a:pPr>
              <a:lnSpc>
                <a:spcPct val="100000"/>
              </a:lnSpc>
            </a:pPr>
            <a:r>
              <a:rPr lang="en-US" sz="3000" b="1" dirty="0">
                <a:solidFill>
                  <a:srgbClr val="57AFFF"/>
                </a:solidFill>
                <a:latin typeface="Noto Sans SC" pitchFamily="34" charset="0"/>
                <a:ea typeface="Noto Sans SC" pitchFamily="34" charset="-122"/>
                <a:cs typeface="Noto Sans SC" pitchFamily="34" charset="-120"/>
              </a:rPr>
              <a:t>Mối Tương Quan Giữa Các Biến</a:t>
            </a:r>
            <a:endParaRPr lang="en-US" sz="1600" dirty="0"/>
          </a:p>
        </p:txBody>
      </p:sp>
      <p:sp>
        <p:nvSpPr>
          <p:cNvPr id="4" name="Text 1"/>
          <p:cNvSpPr/>
          <p:nvPr/>
        </p:nvSpPr>
        <p:spPr>
          <a:xfrm>
            <a:off x="254000" y="2387600"/>
            <a:ext cx="5892800" cy="304800"/>
          </a:xfrm>
          <a:prstGeom prst="rect">
            <a:avLst/>
          </a:prstGeom>
          <a:noFill/>
          <a:ln/>
        </p:spPr>
        <p:txBody>
          <a:bodyPr wrap="square" lIns="0" tIns="0" rIns="0" bIns="0" rtlCol="0" anchor="ctr"/>
          <a:lstStyle/>
          <a:p>
            <a:pPr>
              <a:lnSpc>
                <a:spcPct val="130000"/>
              </a:lnSpc>
            </a:pPr>
            <a:r>
              <a:rPr lang="en-US" sz="1600" dirty="0">
                <a:solidFill>
                  <a:srgbClr val="EAEAEA"/>
                </a:solidFill>
                <a:latin typeface="MiSans" pitchFamily="34" charset="0"/>
                <a:ea typeface="MiSans" pitchFamily="34" charset="-122"/>
                <a:cs typeface="MiSans" pitchFamily="34" charset="-120"/>
              </a:rPr>
              <a:t>Ma trận tương quan cho thấy những mối liên hệ phi thú vị:</a:t>
            </a:r>
            <a:endParaRPr lang="en-US" sz="1600" dirty="0"/>
          </a:p>
        </p:txBody>
      </p:sp>
      <p:sp>
        <p:nvSpPr>
          <p:cNvPr id="5" name="Shape 2"/>
          <p:cNvSpPr/>
          <p:nvPr/>
        </p:nvSpPr>
        <p:spPr>
          <a:xfrm>
            <a:off x="342900" y="2997200"/>
            <a:ext cx="228600" cy="203200"/>
          </a:xfrm>
          <a:custGeom>
            <a:avLst/>
            <a:gdLst/>
            <a:ahLst/>
            <a:cxnLst/>
            <a:rect l="l" t="t" r="r" b="b"/>
            <a:pathLst>
              <a:path w="228600" h="203200">
                <a:moveTo>
                  <a:pt x="166489" y="38100"/>
                </a:moveTo>
                <a:cubicBezTo>
                  <a:pt x="159901" y="38100"/>
                  <a:pt x="153511" y="39886"/>
                  <a:pt x="147915" y="43140"/>
                </a:cubicBezTo>
                <a:cubicBezTo>
                  <a:pt x="141645" y="36790"/>
                  <a:pt x="134342" y="31472"/>
                  <a:pt x="126286" y="27464"/>
                </a:cubicBezTo>
                <a:cubicBezTo>
                  <a:pt x="137478" y="17939"/>
                  <a:pt x="151725" y="12700"/>
                  <a:pt x="166489" y="12700"/>
                </a:cubicBezTo>
                <a:cubicBezTo>
                  <a:pt x="200779" y="12700"/>
                  <a:pt x="228600" y="40481"/>
                  <a:pt x="228600" y="74811"/>
                </a:cubicBezTo>
                <a:cubicBezTo>
                  <a:pt x="228600" y="91281"/>
                  <a:pt x="222052" y="107077"/>
                  <a:pt x="210423" y="118705"/>
                </a:cubicBezTo>
                <a:lnTo>
                  <a:pt x="182205" y="146923"/>
                </a:lnTo>
                <a:cubicBezTo>
                  <a:pt x="170577" y="158552"/>
                  <a:pt x="154781" y="165100"/>
                  <a:pt x="138311" y="165100"/>
                </a:cubicBezTo>
                <a:cubicBezTo>
                  <a:pt x="104021" y="165100"/>
                  <a:pt x="76200" y="137319"/>
                  <a:pt x="76200" y="102989"/>
                </a:cubicBezTo>
                <a:cubicBezTo>
                  <a:pt x="76200" y="102394"/>
                  <a:pt x="76200" y="101798"/>
                  <a:pt x="76240" y="101203"/>
                </a:cubicBezTo>
                <a:cubicBezTo>
                  <a:pt x="76438" y="94178"/>
                  <a:pt x="82272" y="88662"/>
                  <a:pt x="89297" y="88860"/>
                </a:cubicBezTo>
                <a:cubicBezTo>
                  <a:pt x="96322" y="89059"/>
                  <a:pt x="101838" y="94893"/>
                  <a:pt x="101640" y="101918"/>
                </a:cubicBezTo>
                <a:cubicBezTo>
                  <a:pt x="101640" y="102275"/>
                  <a:pt x="101640" y="102632"/>
                  <a:pt x="101640" y="102949"/>
                </a:cubicBezTo>
                <a:cubicBezTo>
                  <a:pt x="101640" y="123230"/>
                  <a:pt x="118070" y="139660"/>
                  <a:pt x="138351" y="139660"/>
                </a:cubicBezTo>
                <a:cubicBezTo>
                  <a:pt x="148074" y="139660"/>
                  <a:pt x="157401" y="135811"/>
                  <a:pt x="164306" y="128905"/>
                </a:cubicBezTo>
                <a:lnTo>
                  <a:pt x="192524" y="100687"/>
                </a:lnTo>
                <a:cubicBezTo>
                  <a:pt x="199390" y="93821"/>
                  <a:pt x="203279" y="84455"/>
                  <a:pt x="203279" y="74732"/>
                </a:cubicBezTo>
                <a:cubicBezTo>
                  <a:pt x="203279" y="54451"/>
                  <a:pt x="186849" y="38021"/>
                  <a:pt x="166568" y="38021"/>
                </a:cubicBezTo>
                <a:close/>
                <a:moveTo>
                  <a:pt x="109220" y="68778"/>
                </a:moveTo>
                <a:cubicBezTo>
                  <a:pt x="108466" y="68461"/>
                  <a:pt x="107712" y="68024"/>
                  <a:pt x="107037" y="67548"/>
                </a:cubicBezTo>
                <a:cubicBezTo>
                  <a:pt x="102037" y="64968"/>
                  <a:pt x="96322" y="63500"/>
                  <a:pt x="90329" y="63500"/>
                </a:cubicBezTo>
                <a:cubicBezTo>
                  <a:pt x="80605" y="63500"/>
                  <a:pt x="71279" y="67350"/>
                  <a:pt x="64373" y="74255"/>
                </a:cubicBezTo>
                <a:lnTo>
                  <a:pt x="36155" y="102473"/>
                </a:lnTo>
                <a:cubicBezTo>
                  <a:pt x="29289" y="109339"/>
                  <a:pt x="25400" y="118705"/>
                  <a:pt x="25400" y="128429"/>
                </a:cubicBezTo>
                <a:cubicBezTo>
                  <a:pt x="25400" y="148709"/>
                  <a:pt x="41831" y="165140"/>
                  <a:pt x="62111" y="165140"/>
                </a:cubicBezTo>
                <a:cubicBezTo>
                  <a:pt x="68659" y="165140"/>
                  <a:pt x="75049" y="163393"/>
                  <a:pt x="80645" y="160139"/>
                </a:cubicBezTo>
                <a:cubicBezTo>
                  <a:pt x="86916" y="166489"/>
                  <a:pt x="94218" y="171807"/>
                  <a:pt x="102314" y="175816"/>
                </a:cubicBezTo>
                <a:cubicBezTo>
                  <a:pt x="91123" y="185301"/>
                  <a:pt x="76914" y="190579"/>
                  <a:pt x="62111" y="190579"/>
                </a:cubicBezTo>
                <a:cubicBezTo>
                  <a:pt x="27821" y="190579"/>
                  <a:pt x="0" y="162798"/>
                  <a:pt x="0" y="128468"/>
                </a:cubicBezTo>
                <a:cubicBezTo>
                  <a:pt x="0" y="111998"/>
                  <a:pt x="6548" y="96202"/>
                  <a:pt x="18177" y="84574"/>
                </a:cubicBezTo>
                <a:lnTo>
                  <a:pt x="46395" y="56356"/>
                </a:lnTo>
                <a:cubicBezTo>
                  <a:pt x="58023" y="44728"/>
                  <a:pt x="73819" y="38179"/>
                  <a:pt x="90289" y="38179"/>
                </a:cubicBezTo>
                <a:cubicBezTo>
                  <a:pt x="124658" y="38179"/>
                  <a:pt x="152400" y="66199"/>
                  <a:pt x="152400" y="100449"/>
                </a:cubicBezTo>
                <a:cubicBezTo>
                  <a:pt x="152400" y="100965"/>
                  <a:pt x="152400" y="101481"/>
                  <a:pt x="152400" y="101997"/>
                </a:cubicBezTo>
                <a:cubicBezTo>
                  <a:pt x="152241" y="109022"/>
                  <a:pt x="146407" y="114538"/>
                  <a:pt x="139383" y="114379"/>
                </a:cubicBezTo>
                <a:cubicBezTo>
                  <a:pt x="132358" y="114221"/>
                  <a:pt x="126841" y="108387"/>
                  <a:pt x="127000" y="101362"/>
                </a:cubicBezTo>
                <a:cubicBezTo>
                  <a:pt x="127000" y="101044"/>
                  <a:pt x="127000" y="100767"/>
                  <a:pt x="127000" y="100449"/>
                </a:cubicBezTo>
                <a:cubicBezTo>
                  <a:pt x="127000" y="87074"/>
                  <a:pt x="119856" y="75327"/>
                  <a:pt x="109220" y="68858"/>
                </a:cubicBezTo>
                <a:close/>
              </a:path>
            </a:pathLst>
          </a:custGeom>
          <a:solidFill>
            <a:srgbClr val="34B1C9"/>
          </a:solidFill>
          <a:ln/>
        </p:spPr>
        <p:txBody>
          <a:bodyPr/>
          <a:lstStyle/>
          <a:p>
            <a:endParaRPr lang="en-US"/>
          </a:p>
        </p:txBody>
      </p:sp>
      <p:sp>
        <p:nvSpPr>
          <p:cNvPr id="6" name="Text 3"/>
          <p:cNvSpPr/>
          <p:nvPr/>
        </p:nvSpPr>
        <p:spPr>
          <a:xfrm>
            <a:off x="660400" y="2946400"/>
            <a:ext cx="1981200" cy="304800"/>
          </a:xfrm>
          <a:prstGeom prst="rect">
            <a:avLst/>
          </a:prstGeom>
          <a:noFill/>
          <a:ln/>
        </p:spPr>
        <p:txBody>
          <a:bodyPr wrap="square" lIns="0" tIns="0" rIns="0" bIns="0" rtlCol="0" anchor="ctr"/>
          <a:lstStyle/>
          <a:p>
            <a:pPr>
              <a:lnSpc>
                <a:spcPct val="130000"/>
              </a:lnSpc>
            </a:pPr>
            <a:r>
              <a:rPr lang="en-US" sz="1600" b="1" dirty="0">
                <a:solidFill>
                  <a:srgbClr val="EAEAEA"/>
                </a:solidFill>
                <a:latin typeface="MiSans" pitchFamily="34" charset="0"/>
                <a:ea typeface="MiSans" pitchFamily="34" charset="-122"/>
                <a:cs typeface="MiSans" pitchFamily="34" charset="-120"/>
              </a:rPr>
              <a:t>Giá Gốc &amp; Giá Sale:</a:t>
            </a:r>
            <a:endParaRPr lang="en-US" sz="1600" dirty="0"/>
          </a:p>
        </p:txBody>
      </p:sp>
      <p:sp>
        <p:nvSpPr>
          <p:cNvPr id="7" name="Shape 4"/>
          <p:cNvSpPr/>
          <p:nvPr/>
        </p:nvSpPr>
        <p:spPr>
          <a:xfrm>
            <a:off x="2545556" y="2895600"/>
            <a:ext cx="558800" cy="406400"/>
          </a:xfrm>
          <a:custGeom>
            <a:avLst/>
            <a:gdLst/>
            <a:ahLst/>
            <a:cxnLst/>
            <a:rect l="l" t="t" r="r" b="b"/>
            <a:pathLst>
              <a:path w="558800" h="406400">
                <a:moveTo>
                  <a:pt x="50800" y="0"/>
                </a:moveTo>
                <a:lnTo>
                  <a:pt x="508000" y="0"/>
                </a:lnTo>
                <a:cubicBezTo>
                  <a:pt x="536037" y="0"/>
                  <a:pt x="558800" y="22763"/>
                  <a:pt x="558800" y="50800"/>
                </a:cubicBezTo>
                <a:lnTo>
                  <a:pt x="558800" y="355600"/>
                </a:lnTo>
                <a:cubicBezTo>
                  <a:pt x="558800" y="383637"/>
                  <a:pt x="536037" y="406400"/>
                  <a:pt x="508000" y="406400"/>
                </a:cubicBezTo>
                <a:lnTo>
                  <a:pt x="50800" y="406400"/>
                </a:lnTo>
                <a:cubicBezTo>
                  <a:pt x="22763" y="406400"/>
                  <a:pt x="0" y="383637"/>
                  <a:pt x="0" y="355600"/>
                </a:cubicBezTo>
                <a:lnTo>
                  <a:pt x="0" y="50800"/>
                </a:lnTo>
                <a:cubicBezTo>
                  <a:pt x="0" y="22763"/>
                  <a:pt x="22763" y="0"/>
                  <a:pt x="50800" y="0"/>
                </a:cubicBezTo>
                <a:close/>
              </a:path>
            </a:pathLst>
          </a:custGeom>
          <a:solidFill>
            <a:srgbClr val="3A76B8"/>
          </a:solidFill>
          <a:ln/>
        </p:spPr>
        <p:txBody>
          <a:bodyPr/>
          <a:lstStyle/>
          <a:p>
            <a:endParaRPr lang="en-US"/>
          </a:p>
        </p:txBody>
      </p:sp>
      <p:sp>
        <p:nvSpPr>
          <p:cNvPr id="8" name="Text 5"/>
          <p:cNvSpPr/>
          <p:nvPr/>
        </p:nvSpPr>
        <p:spPr>
          <a:xfrm>
            <a:off x="2545556" y="2895600"/>
            <a:ext cx="762000" cy="406400"/>
          </a:xfrm>
          <a:prstGeom prst="rect">
            <a:avLst/>
          </a:prstGeom>
          <a:noFill/>
          <a:ln/>
        </p:spPr>
        <p:txBody>
          <a:bodyPr wrap="square" lIns="101600" tIns="50800" rIns="101600" bIns="50800" rtlCol="0" anchor="ctr"/>
          <a:lstStyle/>
          <a:p>
            <a:pPr>
              <a:lnSpc>
                <a:spcPct val="130000"/>
              </a:lnSpc>
            </a:pPr>
            <a:r>
              <a:rPr lang="en-US" sz="1600" dirty="0">
                <a:solidFill>
                  <a:srgbClr val="EAEAEA"/>
                </a:solidFill>
                <a:latin typeface="MiSans" pitchFamily="34" charset="0"/>
                <a:ea typeface="MiSans" pitchFamily="34" charset="-122"/>
                <a:cs typeface="MiSans" pitchFamily="34" charset="-120"/>
              </a:rPr>
              <a:t>0.96</a:t>
            </a:r>
            <a:endParaRPr lang="en-US" sz="1600" dirty="0"/>
          </a:p>
        </p:txBody>
      </p:sp>
      <p:sp>
        <p:nvSpPr>
          <p:cNvPr id="9" name="Shape 6"/>
          <p:cNvSpPr/>
          <p:nvPr/>
        </p:nvSpPr>
        <p:spPr>
          <a:xfrm>
            <a:off x="342900" y="3556000"/>
            <a:ext cx="228600" cy="203200"/>
          </a:xfrm>
          <a:custGeom>
            <a:avLst/>
            <a:gdLst/>
            <a:ahLst/>
            <a:cxnLst/>
            <a:rect l="l" t="t" r="r" b="b"/>
            <a:pathLst>
              <a:path w="228600" h="203200">
                <a:moveTo>
                  <a:pt x="16272" y="-9882"/>
                </a:moveTo>
                <a:cubicBezTo>
                  <a:pt x="12541" y="-13613"/>
                  <a:pt x="6509" y="-13613"/>
                  <a:pt x="2818" y="-9882"/>
                </a:cubicBezTo>
                <a:cubicBezTo>
                  <a:pt x="-873" y="-6152"/>
                  <a:pt x="-913" y="-119"/>
                  <a:pt x="2778" y="3612"/>
                </a:cubicBezTo>
                <a:lnTo>
                  <a:pt x="212328" y="213162"/>
                </a:lnTo>
                <a:cubicBezTo>
                  <a:pt x="216059" y="216892"/>
                  <a:pt x="222091" y="216892"/>
                  <a:pt x="225782" y="213162"/>
                </a:cubicBezTo>
                <a:cubicBezTo>
                  <a:pt x="229473" y="209431"/>
                  <a:pt x="229513" y="203398"/>
                  <a:pt x="225782" y="199708"/>
                </a:cubicBezTo>
                <a:lnTo>
                  <a:pt x="177363" y="151289"/>
                </a:lnTo>
                <a:cubicBezTo>
                  <a:pt x="179030" y="149939"/>
                  <a:pt x="180658" y="148471"/>
                  <a:pt x="182166" y="146963"/>
                </a:cubicBezTo>
                <a:lnTo>
                  <a:pt x="210383" y="118745"/>
                </a:lnTo>
                <a:cubicBezTo>
                  <a:pt x="222012" y="107117"/>
                  <a:pt x="228560" y="91321"/>
                  <a:pt x="228560" y="74851"/>
                </a:cubicBezTo>
                <a:cubicBezTo>
                  <a:pt x="228560" y="40561"/>
                  <a:pt x="200779" y="12740"/>
                  <a:pt x="166449" y="12740"/>
                </a:cubicBezTo>
                <a:cubicBezTo>
                  <a:pt x="151646" y="12740"/>
                  <a:pt x="137438" y="18018"/>
                  <a:pt x="126246" y="27503"/>
                </a:cubicBezTo>
                <a:cubicBezTo>
                  <a:pt x="134302" y="31512"/>
                  <a:pt x="141605" y="36830"/>
                  <a:pt x="147876" y="43180"/>
                </a:cubicBezTo>
                <a:cubicBezTo>
                  <a:pt x="153472" y="39886"/>
                  <a:pt x="159861" y="38140"/>
                  <a:pt x="166449" y="38140"/>
                </a:cubicBezTo>
                <a:cubicBezTo>
                  <a:pt x="186730" y="38140"/>
                  <a:pt x="203160" y="54570"/>
                  <a:pt x="203160" y="74851"/>
                </a:cubicBezTo>
                <a:cubicBezTo>
                  <a:pt x="203160" y="84574"/>
                  <a:pt x="199311" y="93901"/>
                  <a:pt x="192405" y="100806"/>
                </a:cubicBezTo>
                <a:lnTo>
                  <a:pt x="164187" y="129024"/>
                </a:lnTo>
                <a:cubicBezTo>
                  <a:pt x="162639" y="130572"/>
                  <a:pt x="160972" y="131961"/>
                  <a:pt x="159187" y="133191"/>
                </a:cubicBezTo>
                <a:lnTo>
                  <a:pt x="140335" y="114340"/>
                </a:lnTo>
                <a:cubicBezTo>
                  <a:pt x="146883" y="113983"/>
                  <a:pt x="152122" y="108625"/>
                  <a:pt x="152321" y="101997"/>
                </a:cubicBezTo>
                <a:cubicBezTo>
                  <a:pt x="152321" y="101481"/>
                  <a:pt x="152321" y="100965"/>
                  <a:pt x="152321" y="100449"/>
                </a:cubicBezTo>
                <a:cubicBezTo>
                  <a:pt x="152321" y="66199"/>
                  <a:pt x="124579" y="38179"/>
                  <a:pt x="90210" y="38179"/>
                </a:cubicBezTo>
                <a:cubicBezTo>
                  <a:pt x="82590" y="38179"/>
                  <a:pt x="75168" y="39568"/>
                  <a:pt x="68183" y="42227"/>
                </a:cubicBezTo>
                <a:lnTo>
                  <a:pt x="16272" y="-9882"/>
                </a:lnTo>
                <a:close/>
                <a:moveTo>
                  <a:pt x="89654" y="63500"/>
                </a:moveTo>
                <a:cubicBezTo>
                  <a:pt x="89892" y="63500"/>
                  <a:pt x="90091" y="63500"/>
                  <a:pt x="90329" y="63500"/>
                </a:cubicBezTo>
                <a:cubicBezTo>
                  <a:pt x="96322" y="63500"/>
                  <a:pt x="102037" y="64968"/>
                  <a:pt x="107037" y="67548"/>
                </a:cubicBezTo>
                <a:cubicBezTo>
                  <a:pt x="107752" y="68024"/>
                  <a:pt x="108466" y="68461"/>
                  <a:pt x="109220" y="68778"/>
                </a:cubicBezTo>
                <a:cubicBezTo>
                  <a:pt x="119856" y="75248"/>
                  <a:pt x="127000" y="86995"/>
                  <a:pt x="127000" y="100370"/>
                </a:cubicBezTo>
                <a:cubicBezTo>
                  <a:pt x="127000" y="100528"/>
                  <a:pt x="127000" y="100687"/>
                  <a:pt x="127000" y="100846"/>
                </a:cubicBezTo>
                <a:lnTo>
                  <a:pt x="89654" y="63500"/>
                </a:lnTo>
                <a:close/>
                <a:moveTo>
                  <a:pt x="137398" y="165100"/>
                </a:moveTo>
                <a:lnTo>
                  <a:pt x="76200" y="103902"/>
                </a:lnTo>
                <a:cubicBezTo>
                  <a:pt x="76676" y="137478"/>
                  <a:pt x="103823" y="164584"/>
                  <a:pt x="137358" y="165060"/>
                </a:cubicBezTo>
                <a:close/>
                <a:moveTo>
                  <a:pt x="55443" y="83145"/>
                </a:moveTo>
                <a:lnTo>
                  <a:pt x="37465" y="65167"/>
                </a:lnTo>
                <a:lnTo>
                  <a:pt x="18177" y="84455"/>
                </a:lnTo>
                <a:cubicBezTo>
                  <a:pt x="6548" y="96083"/>
                  <a:pt x="0" y="111879"/>
                  <a:pt x="0" y="128349"/>
                </a:cubicBezTo>
                <a:cubicBezTo>
                  <a:pt x="0" y="162639"/>
                  <a:pt x="27781" y="190460"/>
                  <a:pt x="62111" y="190460"/>
                </a:cubicBezTo>
                <a:cubicBezTo>
                  <a:pt x="76875" y="190460"/>
                  <a:pt x="91123" y="185182"/>
                  <a:pt x="102314" y="175697"/>
                </a:cubicBezTo>
                <a:cubicBezTo>
                  <a:pt x="94258" y="171688"/>
                  <a:pt x="86916" y="166370"/>
                  <a:pt x="80645" y="160020"/>
                </a:cubicBezTo>
                <a:cubicBezTo>
                  <a:pt x="75089" y="163274"/>
                  <a:pt x="68699" y="165021"/>
                  <a:pt x="62111" y="165021"/>
                </a:cubicBezTo>
                <a:cubicBezTo>
                  <a:pt x="41831" y="165021"/>
                  <a:pt x="25400" y="148590"/>
                  <a:pt x="25400" y="128310"/>
                </a:cubicBezTo>
                <a:cubicBezTo>
                  <a:pt x="25400" y="118586"/>
                  <a:pt x="29250" y="109260"/>
                  <a:pt x="36155" y="102354"/>
                </a:cubicBezTo>
                <a:lnTo>
                  <a:pt x="55443" y="83066"/>
                </a:lnTo>
                <a:close/>
              </a:path>
            </a:pathLst>
          </a:custGeom>
          <a:solidFill>
            <a:srgbClr val="57AFFF"/>
          </a:solidFill>
          <a:ln/>
        </p:spPr>
        <p:txBody>
          <a:bodyPr/>
          <a:lstStyle/>
          <a:p>
            <a:endParaRPr lang="en-US"/>
          </a:p>
        </p:txBody>
      </p:sp>
      <p:sp>
        <p:nvSpPr>
          <p:cNvPr id="10" name="Text 7"/>
          <p:cNvSpPr/>
          <p:nvPr/>
        </p:nvSpPr>
        <p:spPr>
          <a:xfrm>
            <a:off x="660400" y="3505200"/>
            <a:ext cx="1447800" cy="304800"/>
          </a:xfrm>
          <a:prstGeom prst="rect">
            <a:avLst/>
          </a:prstGeom>
          <a:noFill/>
          <a:ln/>
        </p:spPr>
        <p:txBody>
          <a:bodyPr wrap="square" lIns="0" tIns="0" rIns="0" bIns="0" rtlCol="0" anchor="ctr"/>
          <a:lstStyle/>
          <a:p>
            <a:pPr>
              <a:lnSpc>
                <a:spcPct val="130000"/>
              </a:lnSpc>
            </a:pPr>
            <a:r>
              <a:rPr lang="en-US" sz="1600" b="1" dirty="0">
                <a:solidFill>
                  <a:srgbClr val="EAEAEA"/>
                </a:solidFill>
                <a:latin typeface="MiSans" pitchFamily="34" charset="0"/>
                <a:ea typeface="MiSans" pitchFamily="34" charset="-122"/>
                <a:cs typeface="MiSans" pitchFamily="34" charset="-120"/>
              </a:rPr>
              <a:t>Giá &amp; Rating:</a:t>
            </a:r>
            <a:endParaRPr lang="en-US" sz="1600" dirty="0"/>
          </a:p>
        </p:txBody>
      </p:sp>
      <p:sp>
        <p:nvSpPr>
          <p:cNvPr id="11" name="Shape 8"/>
          <p:cNvSpPr/>
          <p:nvPr/>
        </p:nvSpPr>
        <p:spPr>
          <a:xfrm>
            <a:off x="2003743" y="3454400"/>
            <a:ext cx="571500" cy="406400"/>
          </a:xfrm>
          <a:custGeom>
            <a:avLst/>
            <a:gdLst/>
            <a:ahLst/>
            <a:cxnLst/>
            <a:rect l="l" t="t" r="r" b="b"/>
            <a:pathLst>
              <a:path w="571500" h="406400">
                <a:moveTo>
                  <a:pt x="50800" y="0"/>
                </a:moveTo>
                <a:lnTo>
                  <a:pt x="520700" y="0"/>
                </a:lnTo>
                <a:cubicBezTo>
                  <a:pt x="548737" y="0"/>
                  <a:pt x="571500" y="22763"/>
                  <a:pt x="571500" y="50800"/>
                </a:cubicBezTo>
                <a:lnTo>
                  <a:pt x="571500" y="355600"/>
                </a:lnTo>
                <a:cubicBezTo>
                  <a:pt x="571500" y="383637"/>
                  <a:pt x="548737" y="406400"/>
                  <a:pt x="520700" y="406400"/>
                </a:cubicBezTo>
                <a:lnTo>
                  <a:pt x="50800" y="406400"/>
                </a:lnTo>
                <a:cubicBezTo>
                  <a:pt x="22763" y="406400"/>
                  <a:pt x="0" y="383637"/>
                  <a:pt x="0" y="355600"/>
                </a:cubicBezTo>
                <a:lnTo>
                  <a:pt x="0" y="50800"/>
                </a:lnTo>
                <a:cubicBezTo>
                  <a:pt x="0" y="22763"/>
                  <a:pt x="22763" y="0"/>
                  <a:pt x="50800" y="0"/>
                </a:cubicBezTo>
                <a:close/>
              </a:path>
            </a:pathLst>
          </a:custGeom>
          <a:solidFill>
            <a:srgbClr val="3A76B8"/>
          </a:solidFill>
          <a:ln/>
        </p:spPr>
        <p:txBody>
          <a:bodyPr/>
          <a:lstStyle/>
          <a:p>
            <a:endParaRPr lang="en-US"/>
          </a:p>
        </p:txBody>
      </p:sp>
      <p:sp>
        <p:nvSpPr>
          <p:cNvPr id="12" name="Text 9"/>
          <p:cNvSpPr/>
          <p:nvPr/>
        </p:nvSpPr>
        <p:spPr>
          <a:xfrm>
            <a:off x="2003743" y="3454400"/>
            <a:ext cx="774700" cy="406400"/>
          </a:xfrm>
          <a:prstGeom prst="rect">
            <a:avLst/>
          </a:prstGeom>
          <a:noFill/>
          <a:ln/>
        </p:spPr>
        <p:txBody>
          <a:bodyPr wrap="square" lIns="101600" tIns="50800" rIns="101600" bIns="50800" rtlCol="0" anchor="ctr"/>
          <a:lstStyle/>
          <a:p>
            <a:pPr>
              <a:lnSpc>
                <a:spcPct val="130000"/>
              </a:lnSpc>
            </a:pPr>
            <a:r>
              <a:rPr lang="en-US" sz="1600" dirty="0">
                <a:solidFill>
                  <a:srgbClr val="EAEAEA"/>
                </a:solidFill>
                <a:latin typeface="MiSans" pitchFamily="34" charset="0"/>
                <a:ea typeface="MiSans" pitchFamily="34" charset="-122"/>
                <a:cs typeface="MiSans" pitchFamily="34" charset="-120"/>
              </a:rPr>
              <a:t>~0.1</a:t>
            </a:r>
            <a:endParaRPr lang="en-US" sz="1600" dirty="0"/>
          </a:p>
        </p:txBody>
      </p:sp>
      <p:sp>
        <p:nvSpPr>
          <p:cNvPr id="13" name="Shape 10"/>
          <p:cNvSpPr/>
          <p:nvPr/>
        </p:nvSpPr>
        <p:spPr>
          <a:xfrm>
            <a:off x="381000" y="4114800"/>
            <a:ext cx="152400" cy="203200"/>
          </a:xfrm>
          <a:custGeom>
            <a:avLst/>
            <a:gdLst/>
            <a:ahLst/>
            <a:cxnLst/>
            <a:rect l="l" t="t" r="r" b="b"/>
            <a:pathLst>
              <a:path w="152400" h="203200">
                <a:moveTo>
                  <a:pt x="67231" y="199469"/>
                </a:moveTo>
                <a:cubicBezTo>
                  <a:pt x="72192" y="204430"/>
                  <a:pt x="80248" y="204430"/>
                  <a:pt x="85209" y="199469"/>
                </a:cubicBezTo>
                <a:lnTo>
                  <a:pt x="148709" y="135969"/>
                </a:lnTo>
                <a:cubicBezTo>
                  <a:pt x="153670" y="131008"/>
                  <a:pt x="153670" y="122952"/>
                  <a:pt x="148709" y="117991"/>
                </a:cubicBezTo>
                <a:cubicBezTo>
                  <a:pt x="143748" y="113030"/>
                  <a:pt x="135692" y="113030"/>
                  <a:pt x="130731" y="117991"/>
                </a:cubicBezTo>
                <a:lnTo>
                  <a:pt x="88900" y="159822"/>
                </a:lnTo>
                <a:lnTo>
                  <a:pt x="88900" y="12700"/>
                </a:lnTo>
                <a:cubicBezTo>
                  <a:pt x="88900" y="5675"/>
                  <a:pt x="83225" y="0"/>
                  <a:pt x="76200" y="0"/>
                </a:cubicBezTo>
                <a:cubicBezTo>
                  <a:pt x="69175" y="0"/>
                  <a:pt x="63500" y="5675"/>
                  <a:pt x="63500" y="12700"/>
                </a:cubicBezTo>
                <a:lnTo>
                  <a:pt x="63500" y="159822"/>
                </a:lnTo>
                <a:lnTo>
                  <a:pt x="21669" y="117991"/>
                </a:lnTo>
                <a:cubicBezTo>
                  <a:pt x="16708" y="113030"/>
                  <a:pt x="8652" y="113030"/>
                  <a:pt x="3691" y="117991"/>
                </a:cubicBezTo>
                <a:cubicBezTo>
                  <a:pt x="-1270" y="122952"/>
                  <a:pt x="-1270" y="131008"/>
                  <a:pt x="3691" y="135969"/>
                </a:cubicBezTo>
                <a:lnTo>
                  <a:pt x="67191" y="199469"/>
                </a:lnTo>
                <a:close/>
              </a:path>
            </a:pathLst>
          </a:custGeom>
          <a:solidFill>
            <a:srgbClr val="57AFFF"/>
          </a:solidFill>
          <a:ln/>
        </p:spPr>
        <p:txBody>
          <a:bodyPr/>
          <a:lstStyle/>
          <a:p>
            <a:endParaRPr lang="en-US"/>
          </a:p>
        </p:txBody>
      </p:sp>
      <p:sp>
        <p:nvSpPr>
          <p:cNvPr id="14" name="Text 11"/>
          <p:cNvSpPr/>
          <p:nvPr/>
        </p:nvSpPr>
        <p:spPr>
          <a:xfrm>
            <a:off x="660400" y="4064000"/>
            <a:ext cx="2717800" cy="304800"/>
          </a:xfrm>
          <a:prstGeom prst="rect">
            <a:avLst/>
          </a:prstGeom>
          <a:noFill/>
          <a:ln/>
        </p:spPr>
        <p:txBody>
          <a:bodyPr wrap="square" lIns="0" tIns="0" rIns="0" bIns="0" rtlCol="0" anchor="ctr"/>
          <a:lstStyle/>
          <a:p>
            <a:pPr>
              <a:lnSpc>
                <a:spcPct val="130000"/>
              </a:lnSpc>
            </a:pPr>
            <a:r>
              <a:rPr lang="en-US" sz="1600" b="1" dirty="0">
                <a:solidFill>
                  <a:srgbClr val="EAEAEA"/>
                </a:solidFill>
                <a:latin typeface="MiSans" pitchFamily="34" charset="0"/>
                <a:ea typeface="MiSans" pitchFamily="34" charset="-122"/>
                <a:cs typeface="MiSans" pitchFamily="34" charset="-120"/>
              </a:rPr>
              <a:t>Rating &amp; Số Lượt Đánh Giá:</a:t>
            </a:r>
            <a:endParaRPr lang="en-US" sz="1600" dirty="0"/>
          </a:p>
        </p:txBody>
      </p:sp>
      <p:sp>
        <p:nvSpPr>
          <p:cNvPr id="15" name="Shape 12"/>
          <p:cNvSpPr/>
          <p:nvPr/>
        </p:nvSpPr>
        <p:spPr>
          <a:xfrm>
            <a:off x="3282791" y="4013200"/>
            <a:ext cx="622300" cy="406400"/>
          </a:xfrm>
          <a:custGeom>
            <a:avLst/>
            <a:gdLst/>
            <a:ahLst/>
            <a:cxnLst/>
            <a:rect l="l" t="t" r="r" b="b"/>
            <a:pathLst>
              <a:path w="622300" h="406400">
                <a:moveTo>
                  <a:pt x="50800" y="0"/>
                </a:moveTo>
                <a:lnTo>
                  <a:pt x="571500" y="0"/>
                </a:lnTo>
                <a:cubicBezTo>
                  <a:pt x="599537" y="0"/>
                  <a:pt x="622300" y="22763"/>
                  <a:pt x="622300" y="50800"/>
                </a:cubicBezTo>
                <a:lnTo>
                  <a:pt x="622300" y="355600"/>
                </a:lnTo>
                <a:cubicBezTo>
                  <a:pt x="622300" y="383637"/>
                  <a:pt x="599537" y="406400"/>
                  <a:pt x="571500" y="406400"/>
                </a:cubicBezTo>
                <a:lnTo>
                  <a:pt x="50800" y="406400"/>
                </a:lnTo>
                <a:cubicBezTo>
                  <a:pt x="22763" y="406400"/>
                  <a:pt x="0" y="383637"/>
                  <a:pt x="0" y="355600"/>
                </a:cubicBezTo>
                <a:lnTo>
                  <a:pt x="0" y="50800"/>
                </a:lnTo>
                <a:cubicBezTo>
                  <a:pt x="0" y="22763"/>
                  <a:pt x="22763" y="0"/>
                  <a:pt x="50800" y="0"/>
                </a:cubicBezTo>
                <a:close/>
              </a:path>
            </a:pathLst>
          </a:custGeom>
          <a:solidFill>
            <a:srgbClr val="3A76B8"/>
          </a:solidFill>
          <a:ln/>
        </p:spPr>
        <p:txBody>
          <a:bodyPr/>
          <a:lstStyle/>
          <a:p>
            <a:endParaRPr lang="en-US"/>
          </a:p>
        </p:txBody>
      </p:sp>
      <p:sp>
        <p:nvSpPr>
          <p:cNvPr id="16" name="Text 13"/>
          <p:cNvSpPr/>
          <p:nvPr/>
        </p:nvSpPr>
        <p:spPr>
          <a:xfrm>
            <a:off x="3282791" y="4013200"/>
            <a:ext cx="825500" cy="406400"/>
          </a:xfrm>
          <a:prstGeom prst="rect">
            <a:avLst/>
          </a:prstGeom>
          <a:noFill/>
          <a:ln/>
        </p:spPr>
        <p:txBody>
          <a:bodyPr wrap="square" lIns="101600" tIns="50800" rIns="101600" bIns="50800" rtlCol="0" anchor="ctr"/>
          <a:lstStyle/>
          <a:p>
            <a:pPr>
              <a:lnSpc>
                <a:spcPct val="130000"/>
              </a:lnSpc>
            </a:pPr>
            <a:r>
              <a:rPr lang="en-US" sz="1600" dirty="0">
                <a:solidFill>
                  <a:srgbClr val="EAEAEA"/>
                </a:solidFill>
                <a:latin typeface="MiSans" pitchFamily="34" charset="0"/>
                <a:ea typeface="MiSans" pitchFamily="34" charset="-122"/>
                <a:cs typeface="MiSans" pitchFamily="34" charset="-120"/>
              </a:rPr>
              <a:t>-0.11</a:t>
            </a:r>
            <a:endParaRPr lang="en-US" sz="1600" dirty="0"/>
          </a:p>
        </p:txBody>
      </p:sp>
      <p:sp>
        <p:nvSpPr>
          <p:cNvPr id="17" name="Text 14"/>
          <p:cNvSpPr/>
          <p:nvPr/>
        </p:nvSpPr>
        <p:spPr>
          <a:xfrm>
            <a:off x="254000" y="4622800"/>
            <a:ext cx="5689600" cy="508000"/>
          </a:xfrm>
          <a:prstGeom prst="rect">
            <a:avLst/>
          </a:prstGeom>
          <a:noFill/>
          <a:ln/>
        </p:spPr>
        <p:txBody>
          <a:bodyPr wrap="square" lIns="0" tIns="0" rIns="0" bIns="0" rtlCol="0" anchor="ctr"/>
          <a:lstStyle/>
          <a:p>
            <a:pPr>
              <a:lnSpc>
                <a:spcPct val="120000"/>
              </a:lnSpc>
            </a:pPr>
            <a:r>
              <a:rPr lang="en-US" sz="1400" dirty="0">
                <a:solidFill>
                  <a:srgbClr val="EAEAEA"/>
                </a:solidFill>
                <a:latin typeface="MiSans" pitchFamily="34" charset="0"/>
                <a:ea typeface="MiSans" pitchFamily="34" charset="-122"/>
                <a:cs typeface="MiSans" pitchFamily="34" charset="-120"/>
              </a:rPr>
              <a:t>Người mua không coi "đắt" là "tốt". Chất lượng cảm nhận là độc lập với giá cả.</a:t>
            </a:r>
            <a:endParaRPr lang="en-US" sz="1600" dirty="0"/>
          </a:p>
        </p:txBody>
      </p:sp>
      <p:pic>
        <p:nvPicPr>
          <p:cNvPr id="20" name="Picture 19">
            <a:extLst>
              <a:ext uri="{FF2B5EF4-FFF2-40B4-BE49-F238E27FC236}">
                <a16:creationId xmlns:a16="http://schemas.microsoft.com/office/drawing/2014/main" id="{FA84AB05-7DDC-AA1E-ECB8-2D6A79D348FA}"/>
              </a:ext>
            </a:extLst>
          </p:cNvPr>
          <p:cNvPicPr>
            <a:picLocks noChangeAspect="1"/>
          </p:cNvPicPr>
          <p:nvPr/>
        </p:nvPicPr>
        <p:blipFill>
          <a:blip r:embed="rId4"/>
          <a:srcRect t="11464"/>
          <a:stretch>
            <a:fillRect/>
          </a:stretch>
        </p:blipFill>
        <p:spPr>
          <a:xfrm>
            <a:off x="6061234" y="1073020"/>
            <a:ext cx="6179690" cy="5393094"/>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0"/>
            <a:ext cx="12268200" cy="6864350"/>
          </a:xfrm>
          <a:prstGeom prst="rect">
            <a:avLst/>
          </a:prstGeom>
        </p:spPr>
      </p:pic>
      <p:sp>
        <p:nvSpPr>
          <p:cNvPr id="3" name="Text 0"/>
          <p:cNvSpPr/>
          <p:nvPr/>
        </p:nvSpPr>
        <p:spPr>
          <a:xfrm>
            <a:off x="254000" y="254000"/>
            <a:ext cx="6019800" cy="457200"/>
          </a:xfrm>
          <a:prstGeom prst="rect">
            <a:avLst/>
          </a:prstGeom>
          <a:noFill/>
          <a:ln/>
        </p:spPr>
        <p:txBody>
          <a:bodyPr wrap="square" lIns="0" tIns="0" rIns="0" bIns="0" rtlCol="0" anchor="ctr"/>
          <a:lstStyle/>
          <a:p>
            <a:pPr>
              <a:lnSpc>
                <a:spcPct val="100000"/>
              </a:lnSpc>
            </a:pPr>
            <a:r>
              <a:rPr lang="en-US" sz="3000" b="1" dirty="0">
                <a:solidFill>
                  <a:srgbClr val="57AFFF"/>
                </a:solidFill>
                <a:latin typeface="Noto Sans SC" pitchFamily="34" charset="0"/>
                <a:ea typeface="Noto Sans SC" pitchFamily="34" charset="-122"/>
                <a:cs typeface="Noto Sans SC" pitchFamily="34" charset="-120"/>
              </a:rPr>
              <a:t>Phân Tích Tâm Lý Khách Hàng</a:t>
            </a:r>
            <a:endParaRPr lang="en-US" sz="1600" dirty="0"/>
          </a:p>
        </p:txBody>
      </p:sp>
      <p:sp>
        <p:nvSpPr>
          <p:cNvPr id="4" name="Text 1"/>
          <p:cNvSpPr/>
          <p:nvPr/>
        </p:nvSpPr>
        <p:spPr>
          <a:xfrm>
            <a:off x="254000" y="914400"/>
            <a:ext cx="5638800" cy="609600"/>
          </a:xfrm>
          <a:prstGeom prst="rect">
            <a:avLst/>
          </a:prstGeom>
          <a:noFill/>
          <a:ln/>
        </p:spPr>
        <p:txBody>
          <a:bodyPr wrap="square" lIns="0" tIns="0" rIns="0" bIns="0" rtlCol="0" anchor="ctr"/>
          <a:lstStyle/>
          <a:p>
            <a:pPr>
              <a:lnSpc>
                <a:spcPct val="130000"/>
              </a:lnSpc>
            </a:pPr>
            <a:r>
              <a:rPr lang="en-US" sz="1600" dirty="0">
                <a:solidFill>
                  <a:srgbClr val="EAEAEA"/>
                </a:solidFill>
                <a:latin typeface="MiSans" pitchFamily="34" charset="0"/>
                <a:ea typeface="MiSans" pitchFamily="34" charset="-122"/>
                <a:cs typeface="MiSans" pitchFamily="34" charset="-120"/>
              </a:rPr>
              <a:t>WordCloud từ review sạch cho thấy khách hàng tập trung vào giá trị thực tế và hài lòng cao.</a:t>
            </a:r>
            <a:endParaRPr lang="en-US" sz="1600" dirty="0"/>
          </a:p>
        </p:txBody>
      </p:sp>
      <p:sp>
        <p:nvSpPr>
          <p:cNvPr id="5" name="Shape 2"/>
          <p:cNvSpPr/>
          <p:nvPr/>
        </p:nvSpPr>
        <p:spPr>
          <a:xfrm>
            <a:off x="254000" y="1727200"/>
            <a:ext cx="2717800" cy="965200"/>
          </a:xfrm>
          <a:custGeom>
            <a:avLst/>
            <a:gdLst/>
            <a:ahLst/>
            <a:cxnLst/>
            <a:rect l="l" t="t" r="r" b="b"/>
            <a:pathLst>
              <a:path w="2717800" h="965200">
                <a:moveTo>
                  <a:pt x="101597" y="0"/>
                </a:moveTo>
                <a:lnTo>
                  <a:pt x="2616203" y="0"/>
                </a:lnTo>
                <a:cubicBezTo>
                  <a:pt x="2672313" y="0"/>
                  <a:pt x="2717800" y="45487"/>
                  <a:pt x="2717800" y="101597"/>
                </a:cubicBezTo>
                <a:lnTo>
                  <a:pt x="2717800" y="863603"/>
                </a:lnTo>
                <a:cubicBezTo>
                  <a:pt x="2717800" y="919713"/>
                  <a:pt x="2672313" y="965200"/>
                  <a:pt x="2616203" y="965200"/>
                </a:cubicBezTo>
                <a:lnTo>
                  <a:pt x="101597" y="965200"/>
                </a:lnTo>
                <a:cubicBezTo>
                  <a:pt x="45487" y="965200"/>
                  <a:pt x="0" y="919713"/>
                  <a:pt x="0" y="863603"/>
                </a:cubicBezTo>
                <a:lnTo>
                  <a:pt x="0" y="101597"/>
                </a:lnTo>
                <a:cubicBezTo>
                  <a:pt x="0" y="45487"/>
                  <a:pt x="45487" y="0"/>
                  <a:pt x="101597" y="0"/>
                </a:cubicBezTo>
                <a:close/>
              </a:path>
            </a:pathLst>
          </a:custGeom>
          <a:solidFill>
            <a:srgbClr val="3A76B8">
              <a:alpha val="50196"/>
            </a:srgbClr>
          </a:solidFill>
          <a:ln/>
        </p:spPr>
        <p:txBody>
          <a:bodyPr/>
          <a:lstStyle/>
          <a:p>
            <a:endParaRPr lang="en-US"/>
          </a:p>
        </p:txBody>
      </p:sp>
      <p:sp>
        <p:nvSpPr>
          <p:cNvPr id="6" name="Shape 3"/>
          <p:cNvSpPr/>
          <p:nvPr/>
        </p:nvSpPr>
        <p:spPr>
          <a:xfrm>
            <a:off x="1498600" y="1879600"/>
            <a:ext cx="228600" cy="304800"/>
          </a:xfrm>
          <a:custGeom>
            <a:avLst/>
            <a:gdLst/>
            <a:ahLst/>
            <a:cxnLst/>
            <a:rect l="l" t="t" r="r" b="b"/>
            <a:pathLst>
              <a:path w="228600" h="304800">
                <a:moveTo>
                  <a:pt x="9525" y="38100"/>
                </a:moveTo>
                <a:cubicBezTo>
                  <a:pt x="9525" y="17085"/>
                  <a:pt x="26610" y="0"/>
                  <a:pt x="47625" y="0"/>
                </a:cubicBezTo>
                <a:lnTo>
                  <a:pt x="180975" y="0"/>
                </a:lnTo>
                <a:cubicBezTo>
                  <a:pt x="201990" y="0"/>
                  <a:pt x="219075" y="17085"/>
                  <a:pt x="219075" y="38100"/>
                </a:cubicBezTo>
                <a:lnTo>
                  <a:pt x="219075" y="266700"/>
                </a:lnTo>
                <a:cubicBezTo>
                  <a:pt x="219075" y="287715"/>
                  <a:pt x="201990" y="304800"/>
                  <a:pt x="180975" y="304800"/>
                </a:cubicBezTo>
                <a:lnTo>
                  <a:pt x="47625" y="304800"/>
                </a:lnTo>
                <a:cubicBezTo>
                  <a:pt x="26610" y="304800"/>
                  <a:pt x="9525" y="287715"/>
                  <a:pt x="9525" y="266700"/>
                </a:cubicBezTo>
                <a:lnTo>
                  <a:pt x="9525" y="38100"/>
                </a:lnTo>
                <a:close/>
                <a:moveTo>
                  <a:pt x="47625" y="38100"/>
                </a:moveTo>
                <a:lnTo>
                  <a:pt x="47625" y="219075"/>
                </a:lnTo>
                <a:lnTo>
                  <a:pt x="180975" y="219075"/>
                </a:lnTo>
                <a:lnTo>
                  <a:pt x="180975" y="38100"/>
                </a:lnTo>
                <a:lnTo>
                  <a:pt x="47625" y="38100"/>
                </a:lnTo>
                <a:close/>
                <a:moveTo>
                  <a:pt x="114300" y="280987"/>
                </a:moveTo>
                <a:cubicBezTo>
                  <a:pt x="124837" y="280987"/>
                  <a:pt x="133350" y="272475"/>
                  <a:pt x="133350" y="261937"/>
                </a:cubicBezTo>
                <a:cubicBezTo>
                  <a:pt x="133350" y="251400"/>
                  <a:pt x="124837" y="242888"/>
                  <a:pt x="114300" y="242888"/>
                </a:cubicBezTo>
                <a:cubicBezTo>
                  <a:pt x="103763" y="242888"/>
                  <a:pt x="95250" y="251400"/>
                  <a:pt x="95250" y="261937"/>
                </a:cubicBezTo>
                <a:cubicBezTo>
                  <a:pt x="95250" y="272475"/>
                  <a:pt x="103763" y="280987"/>
                  <a:pt x="114300" y="280987"/>
                </a:cubicBezTo>
                <a:close/>
              </a:path>
            </a:pathLst>
          </a:custGeom>
          <a:solidFill>
            <a:srgbClr val="57AFFF"/>
          </a:solidFill>
          <a:ln/>
        </p:spPr>
        <p:txBody>
          <a:bodyPr/>
          <a:lstStyle/>
          <a:p>
            <a:endParaRPr lang="en-US"/>
          </a:p>
        </p:txBody>
      </p:sp>
      <p:sp>
        <p:nvSpPr>
          <p:cNvPr id="7" name="Text 4"/>
          <p:cNvSpPr/>
          <p:nvPr/>
        </p:nvSpPr>
        <p:spPr>
          <a:xfrm>
            <a:off x="304800" y="2235200"/>
            <a:ext cx="26162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Tập Trung Công Nghệ</a:t>
            </a:r>
            <a:endParaRPr lang="en-US" sz="1600" dirty="0"/>
          </a:p>
        </p:txBody>
      </p:sp>
      <p:sp>
        <p:nvSpPr>
          <p:cNvPr id="8" name="Shape 5"/>
          <p:cNvSpPr/>
          <p:nvPr/>
        </p:nvSpPr>
        <p:spPr>
          <a:xfrm>
            <a:off x="3175000" y="1727200"/>
            <a:ext cx="2717800" cy="965200"/>
          </a:xfrm>
          <a:custGeom>
            <a:avLst/>
            <a:gdLst/>
            <a:ahLst/>
            <a:cxnLst/>
            <a:rect l="l" t="t" r="r" b="b"/>
            <a:pathLst>
              <a:path w="2717800" h="965200">
                <a:moveTo>
                  <a:pt x="101597" y="0"/>
                </a:moveTo>
                <a:lnTo>
                  <a:pt x="2616203" y="0"/>
                </a:lnTo>
                <a:cubicBezTo>
                  <a:pt x="2672313" y="0"/>
                  <a:pt x="2717800" y="45487"/>
                  <a:pt x="2717800" y="101597"/>
                </a:cubicBezTo>
                <a:lnTo>
                  <a:pt x="2717800" y="863603"/>
                </a:lnTo>
                <a:cubicBezTo>
                  <a:pt x="2717800" y="919713"/>
                  <a:pt x="2672313" y="965200"/>
                  <a:pt x="2616203" y="965200"/>
                </a:cubicBezTo>
                <a:lnTo>
                  <a:pt x="101597" y="965200"/>
                </a:lnTo>
                <a:cubicBezTo>
                  <a:pt x="45487" y="965200"/>
                  <a:pt x="0" y="919713"/>
                  <a:pt x="0" y="863603"/>
                </a:cubicBezTo>
                <a:lnTo>
                  <a:pt x="0" y="101597"/>
                </a:lnTo>
                <a:cubicBezTo>
                  <a:pt x="0" y="45487"/>
                  <a:pt x="45487" y="0"/>
                  <a:pt x="101597" y="0"/>
                </a:cubicBezTo>
                <a:close/>
              </a:path>
            </a:pathLst>
          </a:custGeom>
          <a:solidFill>
            <a:srgbClr val="34B1C9">
              <a:alpha val="50196"/>
            </a:srgbClr>
          </a:solidFill>
          <a:ln/>
        </p:spPr>
        <p:txBody>
          <a:bodyPr/>
          <a:lstStyle/>
          <a:p>
            <a:endParaRPr lang="en-US"/>
          </a:p>
        </p:txBody>
      </p:sp>
      <p:sp>
        <p:nvSpPr>
          <p:cNvPr id="9" name="Shape 6"/>
          <p:cNvSpPr/>
          <p:nvPr/>
        </p:nvSpPr>
        <p:spPr>
          <a:xfrm>
            <a:off x="4381500" y="1879600"/>
            <a:ext cx="304800" cy="304800"/>
          </a:xfrm>
          <a:custGeom>
            <a:avLst/>
            <a:gdLst/>
            <a:ahLst/>
            <a:cxnLst/>
            <a:rect l="l" t="t" r="r" b="b"/>
            <a:pathLst>
              <a:path w="304800" h="304800">
                <a:moveTo>
                  <a:pt x="47625" y="95250"/>
                </a:moveTo>
                <a:cubicBezTo>
                  <a:pt x="58162" y="95250"/>
                  <a:pt x="66675" y="103763"/>
                  <a:pt x="66675" y="114300"/>
                </a:cubicBezTo>
                <a:lnTo>
                  <a:pt x="66675" y="266700"/>
                </a:lnTo>
                <a:cubicBezTo>
                  <a:pt x="66675" y="277237"/>
                  <a:pt x="58162" y="285750"/>
                  <a:pt x="47625" y="285750"/>
                </a:cubicBezTo>
                <a:lnTo>
                  <a:pt x="19050" y="285750"/>
                </a:lnTo>
                <a:cubicBezTo>
                  <a:pt x="8513" y="285750"/>
                  <a:pt x="0" y="277237"/>
                  <a:pt x="0" y="266700"/>
                </a:cubicBezTo>
                <a:lnTo>
                  <a:pt x="0" y="114300"/>
                </a:lnTo>
                <a:cubicBezTo>
                  <a:pt x="0" y="103763"/>
                  <a:pt x="8513" y="95250"/>
                  <a:pt x="19050" y="95250"/>
                </a:cubicBezTo>
                <a:lnTo>
                  <a:pt x="47625" y="95250"/>
                </a:lnTo>
                <a:close/>
                <a:moveTo>
                  <a:pt x="161092" y="9525"/>
                </a:moveTo>
                <a:cubicBezTo>
                  <a:pt x="177344" y="9525"/>
                  <a:pt x="190500" y="22681"/>
                  <a:pt x="190500" y="38933"/>
                </a:cubicBezTo>
                <a:lnTo>
                  <a:pt x="190500" y="41434"/>
                </a:lnTo>
                <a:cubicBezTo>
                  <a:pt x="190500" y="45482"/>
                  <a:pt x="189726" y="49530"/>
                  <a:pt x="188238" y="53280"/>
                </a:cubicBezTo>
                <a:lnTo>
                  <a:pt x="171450" y="95250"/>
                </a:lnTo>
                <a:lnTo>
                  <a:pt x="266700" y="95250"/>
                </a:lnTo>
                <a:cubicBezTo>
                  <a:pt x="282476" y="95250"/>
                  <a:pt x="295275" y="108049"/>
                  <a:pt x="295275" y="123825"/>
                </a:cubicBezTo>
                <a:cubicBezTo>
                  <a:pt x="295275" y="135553"/>
                  <a:pt x="288191" y="145613"/>
                  <a:pt x="278070" y="150019"/>
                </a:cubicBezTo>
                <a:cubicBezTo>
                  <a:pt x="288191" y="154424"/>
                  <a:pt x="295275" y="164485"/>
                  <a:pt x="295275" y="176212"/>
                </a:cubicBezTo>
                <a:cubicBezTo>
                  <a:pt x="295275" y="190143"/>
                  <a:pt x="285274" y="201751"/>
                  <a:pt x="272058" y="204252"/>
                </a:cubicBezTo>
                <a:cubicBezTo>
                  <a:pt x="274677" y="208598"/>
                  <a:pt x="276225" y="213658"/>
                  <a:pt x="276225" y="219075"/>
                </a:cubicBezTo>
                <a:cubicBezTo>
                  <a:pt x="276225" y="232291"/>
                  <a:pt x="267295" y="243364"/>
                  <a:pt x="255151" y="246638"/>
                </a:cubicBezTo>
                <a:cubicBezTo>
                  <a:pt x="256461" y="249912"/>
                  <a:pt x="257175" y="253484"/>
                  <a:pt x="257175" y="257175"/>
                </a:cubicBezTo>
                <a:cubicBezTo>
                  <a:pt x="257175" y="272951"/>
                  <a:pt x="244376" y="285750"/>
                  <a:pt x="228600" y="285750"/>
                </a:cubicBezTo>
                <a:lnTo>
                  <a:pt x="176272" y="285750"/>
                </a:lnTo>
                <a:cubicBezTo>
                  <a:pt x="154662" y="285750"/>
                  <a:pt x="133648" y="278368"/>
                  <a:pt x="116800" y="264855"/>
                </a:cubicBezTo>
                <a:lnTo>
                  <a:pt x="109537" y="259080"/>
                </a:lnTo>
                <a:cubicBezTo>
                  <a:pt x="100489" y="251877"/>
                  <a:pt x="95250" y="240923"/>
                  <a:pt x="95250" y="229314"/>
                </a:cubicBezTo>
                <a:lnTo>
                  <a:pt x="95250" y="118229"/>
                </a:lnTo>
                <a:cubicBezTo>
                  <a:pt x="95250" y="109359"/>
                  <a:pt x="97334" y="100608"/>
                  <a:pt x="101263" y="92690"/>
                </a:cubicBezTo>
                <a:lnTo>
                  <a:pt x="134719" y="25777"/>
                </a:lnTo>
                <a:cubicBezTo>
                  <a:pt x="139720" y="15835"/>
                  <a:pt x="149900" y="9525"/>
                  <a:pt x="161092" y="9525"/>
                </a:cubicBezTo>
                <a:close/>
              </a:path>
            </a:pathLst>
          </a:custGeom>
          <a:solidFill>
            <a:srgbClr val="57AFFF"/>
          </a:solidFill>
          <a:ln/>
        </p:spPr>
        <p:txBody>
          <a:bodyPr/>
          <a:lstStyle/>
          <a:p>
            <a:endParaRPr lang="en-US"/>
          </a:p>
        </p:txBody>
      </p:sp>
      <p:sp>
        <p:nvSpPr>
          <p:cNvPr id="10" name="Text 7"/>
          <p:cNvSpPr/>
          <p:nvPr/>
        </p:nvSpPr>
        <p:spPr>
          <a:xfrm>
            <a:off x="3225800" y="2235200"/>
            <a:ext cx="26162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Phản Hồi Tích Cực</a:t>
            </a:r>
            <a:endParaRPr lang="en-US" sz="1600" dirty="0"/>
          </a:p>
        </p:txBody>
      </p:sp>
      <p:sp>
        <p:nvSpPr>
          <p:cNvPr id="11" name="Shape 8"/>
          <p:cNvSpPr/>
          <p:nvPr/>
        </p:nvSpPr>
        <p:spPr>
          <a:xfrm>
            <a:off x="254000" y="2895600"/>
            <a:ext cx="2717800" cy="965200"/>
          </a:xfrm>
          <a:custGeom>
            <a:avLst/>
            <a:gdLst/>
            <a:ahLst/>
            <a:cxnLst/>
            <a:rect l="l" t="t" r="r" b="b"/>
            <a:pathLst>
              <a:path w="2717800" h="965200">
                <a:moveTo>
                  <a:pt x="101597" y="0"/>
                </a:moveTo>
                <a:lnTo>
                  <a:pt x="2616203" y="0"/>
                </a:lnTo>
                <a:cubicBezTo>
                  <a:pt x="2672313" y="0"/>
                  <a:pt x="2717800" y="45487"/>
                  <a:pt x="2717800" y="101597"/>
                </a:cubicBezTo>
                <a:lnTo>
                  <a:pt x="2717800" y="863603"/>
                </a:lnTo>
                <a:cubicBezTo>
                  <a:pt x="2717800" y="919713"/>
                  <a:pt x="2672313" y="965200"/>
                  <a:pt x="2616203" y="965200"/>
                </a:cubicBezTo>
                <a:lnTo>
                  <a:pt x="101597" y="965200"/>
                </a:lnTo>
                <a:cubicBezTo>
                  <a:pt x="45487" y="965200"/>
                  <a:pt x="0" y="919713"/>
                  <a:pt x="0" y="863603"/>
                </a:cubicBezTo>
                <a:lnTo>
                  <a:pt x="0" y="101597"/>
                </a:lnTo>
                <a:cubicBezTo>
                  <a:pt x="0" y="45487"/>
                  <a:pt x="45487" y="0"/>
                  <a:pt x="101597" y="0"/>
                </a:cubicBezTo>
                <a:close/>
              </a:path>
            </a:pathLst>
          </a:custGeom>
          <a:solidFill>
            <a:srgbClr val="34B1C9">
              <a:alpha val="50196"/>
            </a:srgbClr>
          </a:solidFill>
          <a:ln/>
        </p:spPr>
        <p:txBody>
          <a:bodyPr/>
          <a:lstStyle/>
          <a:p>
            <a:endParaRPr lang="en-US"/>
          </a:p>
        </p:txBody>
      </p:sp>
      <p:sp>
        <p:nvSpPr>
          <p:cNvPr id="12" name="Shape 9"/>
          <p:cNvSpPr/>
          <p:nvPr/>
        </p:nvSpPr>
        <p:spPr>
          <a:xfrm>
            <a:off x="1517650" y="3048000"/>
            <a:ext cx="190500" cy="304800"/>
          </a:xfrm>
          <a:custGeom>
            <a:avLst/>
            <a:gdLst/>
            <a:ahLst/>
            <a:cxnLst/>
            <a:rect l="l" t="t" r="r" b="b"/>
            <a:pathLst>
              <a:path w="190500" h="304800">
                <a:moveTo>
                  <a:pt x="80962" y="14288"/>
                </a:moveTo>
                <a:cubicBezTo>
                  <a:pt x="80962" y="6370"/>
                  <a:pt x="87332" y="0"/>
                  <a:pt x="95250" y="0"/>
                </a:cubicBezTo>
                <a:cubicBezTo>
                  <a:pt x="103168" y="0"/>
                  <a:pt x="109537" y="6370"/>
                  <a:pt x="109537" y="14288"/>
                </a:cubicBezTo>
                <a:lnTo>
                  <a:pt x="109537" y="38100"/>
                </a:lnTo>
                <a:lnTo>
                  <a:pt x="142875" y="38100"/>
                </a:lnTo>
                <a:cubicBezTo>
                  <a:pt x="153412" y="38100"/>
                  <a:pt x="161925" y="46613"/>
                  <a:pt x="161925" y="57150"/>
                </a:cubicBezTo>
                <a:cubicBezTo>
                  <a:pt x="161925" y="67687"/>
                  <a:pt x="153412" y="76200"/>
                  <a:pt x="142875" y="76200"/>
                </a:cubicBezTo>
                <a:lnTo>
                  <a:pt x="74474" y="76200"/>
                </a:lnTo>
                <a:cubicBezTo>
                  <a:pt x="59650" y="76200"/>
                  <a:pt x="47625" y="88225"/>
                  <a:pt x="47625" y="103049"/>
                </a:cubicBezTo>
                <a:cubicBezTo>
                  <a:pt x="47625" y="116443"/>
                  <a:pt x="57448" y="127754"/>
                  <a:pt x="70664" y="129659"/>
                </a:cubicBezTo>
                <a:lnTo>
                  <a:pt x="125194" y="137458"/>
                </a:lnTo>
                <a:cubicBezTo>
                  <a:pt x="157222" y="142042"/>
                  <a:pt x="180975" y="169426"/>
                  <a:pt x="180975" y="201751"/>
                </a:cubicBezTo>
                <a:cubicBezTo>
                  <a:pt x="180975" y="237649"/>
                  <a:pt x="151864" y="266700"/>
                  <a:pt x="116026" y="266700"/>
                </a:cubicBezTo>
                <a:lnTo>
                  <a:pt x="109537" y="266700"/>
                </a:lnTo>
                <a:lnTo>
                  <a:pt x="109537" y="290513"/>
                </a:lnTo>
                <a:cubicBezTo>
                  <a:pt x="109537" y="298430"/>
                  <a:pt x="103168" y="304800"/>
                  <a:pt x="95250" y="304800"/>
                </a:cubicBezTo>
                <a:cubicBezTo>
                  <a:pt x="87332" y="304800"/>
                  <a:pt x="80962" y="298430"/>
                  <a:pt x="80962" y="290513"/>
                </a:cubicBezTo>
                <a:lnTo>
                  <a:pt x="80962" y="266700"/>
                </a:lnTo>
                <a:lnTo>
                  <a:pt x="38100" y="266700"/>
                </a:lnTo>
                <a:cubicBezTo>
                  <a:pt x="27563" y="266700"/>
                  <a:pt x="19050" y="258187"/>
                  <a:pt x="19050" y="247650"/>
                </a:cubicBezTo>
                <a:cubicBezTo>
                  <a:pt x="19050" y="237113"/>
                  <a:pt x="27563" y="228600"/>
                  <a:pt x="38100" y="228600"/>
                </a:cubicBezTo>
                <a:lnTo>
                  <a:pt x="116026" y="228600"/>
                </a:lnTo>
                <a:cubicBezTo>
                  <a:pt x="130850" y="228600"/>
                  <a:pt x="142875" y="216575"/>
                  <a:pt x="142875" y="201751"/>
                </a:cubicBezTo>
                <a:cubicBezTo>
                  <a:pt x="142875" y="188357"/>
                  <a:pt x="133052" y="177046"/>
                  <a:pt x="119836" y="175141"/>
                </a:cubicBezTo>
                <a:lnTo>
                  <a:pt x="65306" y="167342"/>
                </a:lnTo>
                <a:cubicBezTo>
                  <a:pt x="33278" y="162818"/>
                  <a:pt x="9525" y="135374"/>
                  <a:pt x="9525" y="103049"/>
                </a:cubicBezTo>
                <a:cubicBezTo>
                  <a:pt x="9525" y="67211"/>
                  <a:pt x="38636" y="38100"/>
                  <a:pt x="74474" y="38100"/>
                </a:cubicBezTo>
                <a:lnTo>
                  <a:pt x="80962" y="38100"/>
                </a:lnTo>
                <a:lnTo>
                  <a:pt x="80962" y="14288"/>
                </a:lnTo>
                <a:close/>
              </a:path>
            </a:pathLst>
          </a:custGeom>
          <a:solidFill>
            <a:srgbClr val="57AFFF"/>
          </a:solidFill>
          <a:ln/>
        </p:spPr>
        <p:txBody>
          <a:bodyPr/>
          <a:lstStyle/>
          <a:p>
            <a:endParaRPr lang="en-US"/>
          </a:p>
        </p:txBody>
      </p:sp>
      <p:sp>
        <p:nvSpPr>
          <p:cNvPr id="13" name="Text 10"/>
          <p:cNvSpPr/>
          <p:nvPr/>
        </p:nvSpPr>
        <p:spPr>
          <a:xfrm>
            <a:off x="304800" y="3403600"/>
            <a:ext cx="26162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Nhạy Cảm Giá Cả</a:t>
            </a:r>
            <a:endParaRPr lang="en-US" sz="1600" dirty="0"/>
          </a:p>
        </p:txBody>
      </p:sp>
      <p:sp>
        <p:nvSpPr>
          <p:cNvPr id="14" name="Shape 11"/>
          <p:cNvSpPr/>
          <p:nvPr/>
        </p:nvSpPr>
        <p:spPr>
          <a:xfrm>
            <a:off x="3175000" y="2895600"/>
            <a:ext cx="2717800" cy="965200"/>
          </a:xfrm>
          <a:custGeom>
            <a:avLst/>
            <a:gdLst/>
            <a:ahLst/>
            <a:cxnLst/>
            <a:rect l="l" t="t" r="r" b="b"/>
            <a:pathLst>
              <a:path w="2717800" h="965200">
                <a:moveTo>
                  <a:pt x="101597" y="0"/>
                </a:moveTo>
                <a:lnTo>
                  <a:pt x="2616203" y="0"/>
                </a:lnTo>
                <a:cubicBezTo>
                  <a:pt x="2672313" y="0"/>
                  <a:pt x="2717800" y="45487"/>
                  <a:pt x="2717800" y="101597"/>
                </a:cubicBezTo>
                <a:lnTo>
                  <a:pt x="2717800" y="863603"/>
                </a:lnTo>
                <a:cubicBezTo>
                  <a:pt x="2717800" y="919713"/>
                  <a:pt x="2672313" y="965200"/>
                  <a:pt x="2616203" y="965200"/>
                </a:cubicBezTo>
                <a:lnTo>
                  <a:pt x="101597" y="965200"/>
                </a:lnTo>
                <a:cubicBezTo>
                  <a:pt x="45487" y="965200"/>
                  <a:pt x="0" y="919713"/>
                  <a:pt x="0" y="863603"/>
                </a:cubicBezTo>
                <a:lnTo>
                  <a:pt x="0" y="101597"/>
                </a:lnTo>
                <a:cubicBezTo>
                  <a:pt x="0" y="45487"/>
                  <a:pt x="45487" y="0"/>
                  <a:pt x="101597" y="0"/>
                </a:cubicBezTo>
                <a:close/>
              </a:path>
            </a:pathLst>
          </a:custGeom>
          <a:solidFill>
            <a:srgbClr val="3A76B8">
              <a:alpha val="50196"/>
            </a:srgbClr>
          </a:solidFill>
          <a:ln/>
        </p:spPr>
        <p:txBody>
          <a:bodyPr/>
          <a:lstStyle/>
          <a:p>
            <a:endParaRPr lang="en-US"/>
          </a:p>
        </p:txBody>
      </p:sp>
      <p:sp>
        <p:nvSpPr>
          <p:cNvPr id="15" name="Shape 12"/>
          <p:cNvSpPr/>
          <p:nvPr/>
        </p:nvSpPr>
        <p:spPr>
          <a:xfrm>
            <a:off x="4362450" y="3048000"/>
            <a:ext cx="342900" cy="304800"/>
          </a:xfrm>
          <a:custGeom>
            <a:avLst/>
            <a:gdLst/>
            <a:ahLst/>
            <a:cxnLst/>
            <a:rect l="l" t="t" r="r" b="b"/>
            <a:pathLst>
              <a:path w="342900" h="304800">
                <a:moveTo>
                  <a:pt x="184249" y="-11251"/>
                </a:moveTo>
                <a:cubicBezTo>
                  <a:pt x="181808" y="-16014"/>
                  <a:pt x="176867" y="-19050"/>
                  <a:pt x="171510" y="-19050"/>
                </a:cubicBezTo>
                <a:cubicBezTo>
                  <a:pt x="166152" y="-19050"/>
                  <a:pt x="161211" y="-16014"/>
                  <a:pt x="158770" y="-11251"/>
                </a:cubicBezTo>
                <a:lnTo>
                  <a:pt x="114955" y="74593"/>
                </a:lnTo>
                <a:lnTo>
                  <a:pt x="19764" y="89714"/>
                </a:lnTo>
                <a:cubicBezTo>
                  <a:pt x="14466" y="90547"/>
                  <a:pt x="10061" y="94298"/>
                  <a:pt x="8394" y="99417"/>
                </a:cubicBezTo>
                <a:cubicBezTo>
                  <a:pt x="6727" y="104537"/>
                  <a:pt x="8096" y="110133"/>
                  <a:pt x="11847" y="113943"/>
                </a:cubicBezTo>
                <a:lnTo>
                  <a:pt x="79950" y="182106"/>
                </a:lnTo>
                <a:lnTo>
                  <a:pt x="64949" y="277297"/>
                </a:lnTo>
                <a:cubicBezTo>
                  <a:pt x="64115" y="282595"/>
                  <a:pt x="66318" y="287953"/>
                  <a:pt x="70664" y="291108"/>
                </a:cubicBezTo>
                <a:cubicBezTo>
                  <a:pt x="75009" y="294263"/>
                  <a:pt x="80724" y="294739"/>
                  <a:pt x="85546" y="292298"/>
                </a:cubicBezTo>
                <a:lnTo>
                  <a:pt x="171510" y="248603"/>
                </a:lnTo>
                <a:lnTo>
                  <a:pt x="257413" y="292298"/>
                </a:lnTo>
                <a:cubicBezTo>
                  <a:pt x="262176" y="294739"/>
                  <a:pt x="267950" y="294263"/>
                  <a:pt x="272296" y="291108"/>
                </a:cubicBezTo>
                <a:cubicBezTo>
                  <a:pt x="276642" y="287953"/>
                  <a:pt x="278844" y="282654"/>
                  <a:pt x="278011" y="277297"/>
                </a:cubicBezTo>
                <a:lnTo>
                  <a:pt x="262950" y="182106"/>
                </a:lnTo>
                <a:lnTo>
                  <a:pt x="331053" y="113943"/>
                </a:lnTo>
                <a:cubicBezTo>
                  <a:pt x="334863" y="110133"/>
                  <a:pt x="336173" y="104537"/>
                  <a:pt x="334506" y="99417"/>
                </a:cubicBezTo>
                <a:cubicBezTo>
                  <a:pt x="332839" y="94298"/>
                  <a:pt x="328493" y="90547"/>
                  <a:pt x="323136" y="89714"/>
                </a:cubicBezTo>
                <a:lnTo>
                  <a:pt x="228005" y="74593"/>
                </a:lnTo>
                <a:lnTo>
                  <a:pt x="184249" y="-11251"/>
                </a:lnTo>
                <a:close/>
              </a:path>
            </a:pathLst>
          </a:custGeom>
          <a:solidFill>
            <a:srgbClr val="57AFFF"/>
          </a:solidFill>
          <a:ln/>
        </p:spPr>
        <p:txBody>
          <a:bodyPr/>
          <a:lstStyle/>
          <a:p>
            <a:endParaRPr lang="en-US"/>
          </a:p>
        </p:txBody>
      </p:sp>
      <p:sp>
        <p:nvSpPr>
          <p:cNvPr id="16" name="Text 13"/>
          <p:cNvSpPr/>
          <p:nvPr/>
        </p:nvSpPr>
        <p:spPr>
          <a:xfrm>
            <a:off x="3225800" y="3403600"/>
            <a:ext cx="26162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Đánh Giá Chất Lượng</a:t>
            </a:r>
            <a:endParaRPr lang="en-US" sz="1600" dirty="0"/>
          </a:p>
        </p:txBody>
      </p:sp>
      <p:pic>
        <p:nvPicPr>
          <p:cNvPr id="19" name="Picture 18">
            <a:extLst>
              <a:ext uri="{FF2B5EF4-FFF2-40B4-BE49-F238E27FC236}">
                <a16:creationId xmlns:a16="http://schemas.microsoft.com/office/drawing/2014/main" id="{8D36ACD0-2A65-3079-CDD4-38F697ECCEC4}"/>
              </a:ext>
            </a:extLst>
          </p:cNvPr>
          <p:cNvPicPr>
            <a:picLocks noChangeAspect="1"/>
          </p:cNvPicPr>
          <p:nvPr/>
        </p:nvPicPr>
        <p:blipFill>
          <a:blip r:embed="rId4"/>
          <a:srcRect t="5337" r="51667"/>
          <a:stretch>
            <a:fillRect/>
          </a:stretch>
        </p:blipFill>
        <p:spPr>
          <a:xfrm>
            <a:off x="6077781" y="482600"/>
            <a:ext cx="6088819" cy="5395686"/>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https://kimi-img.moonshot.cn/pub/slides/slides_tmpl/image/25-08-27-20:02:12-d2nf7h18bjvh7rlj0650.jpg"/>
          <p:cNvPicPr>
            <a:picLocks noChangeAspect="1"/>
          </p:cNvPicPr>
          <p:nvPr/>
        </p:nvPicPr>
        <p:blipFill>
          <a:blip r:embed="rId3"/>
          <a:srcRect/>
          <a:stretch/>
        </p:blipFill>
        <p:spPr>
          <a:xfrm>
            <a:off x="0" y="3426"/>
            <a:ext cx="12191999" cy="6864626"/>
          </a:xfrm>
          <a:prstGeom prst="rect">
            <a:avLst/>
          </a:prstGeom>
        </p:spPr>
      </p:pic>
      <p:sp>
        <p:nvSpPr>
          <p:cNvPr id="3" name="Text 0"/>
          <p:cNvSpPr/>
          <p:nvPr/>
        </p:nvSpPr>
        <p:spPr>
          <a:xfrm>
            <a:off x="4119359" y="3709831"/>
            <a:ext cx="3832016" cy="487561"/>
          </a:xfrm>
          <a:prstGeom prst="rect">
            <a:avLst/>
          </a:prstGeom>
          <a:noFill/>
          <a:ln/>
        </p:spPr>
        <p:txBody>
          <a:bodyPr wrap="square" lIns="0" tIns="0" rIns="0" bIns="0" rtlCol="0" anchor="t">
            <a:spAutoFit/>
          </a:bodyPr>
          <a:lstStyle/>
          <a:p>
            <a:pPr algn="ctr">
              <a:lnSpc>
                <a:spcPct val="100000"/>
              </a:lnSpc>
            </a:pPr>
            <a:r>
              <a:rPr lang="en-US" sz="3200" dirty="0">
                <a:solidFill>
                  <a:srgbClr val="FFFFFF"/>
                </a:solidFill>
                <a:latin typeface="MiSans" pitchFamily="34" charset="0"/>
                <a:ea typeface="MiSans" pitchFamily="34" charset="-122"/>
                <a:cs typeface="MiSans" pitchFamily="34" charset="-120"/>
              </a:rPr>
              <a:t>Mô hình dự đoán giá</a:t>
            </a:r>
            <a:endParaRPr lang="en-US" sz="1600" dirty="0"/>
          </a:p>
        </p:txBody>
      </p:sp>
      <p:sp>
        <p:nvSpPr>
          <p:cNvPr id="4" name="Shape 1"/>
          <p:cNvSpPr/>
          <p:nvPr/>
        </p:nvSpPr>
        <p:spPr>
          <a:xfrm>
            <a:off x="779721"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5" name="Shape 2"/>
          <p:cNvSpPr/>
          <p:nvPr/>
        </p:nvSpPr>
        <p:spPr>
          <a:xfrm>
            <a:off x="867722"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6" name="Shape 3"/>
          <p:cNvSpPr/>
          <p:nvPr/>
        </p:nvSpPr>
        <p:spPr>
          <a:xfrm>
            <a:off x="955722" y="6166356"/>
            <a:ext cx="0" cy="220414"/>
          </a:xfrm>
          <a:prstGeom prst="line">
            <a:avLst/>
          </a:prstGeom>
          <a:noFill/>
          <a:ln w="12700">
            <a:solidFill>
              <a:srgbClr val="FFFFFF"/>
            </a:solidFill>
            <a:prstDash val="solid"/>
            <a:headEnd type="none"/>
            <a:tailEnd type="none"/>
          </a:ln>
        </p:spPr>
        <p:txBody>
          <a:bodyPr/>
          <a:lstStyle/>
          <a:p>
            <a:endParaRPr lang="en-US"/>
          </a:p>
        </p:txBody>
      </p:sp>
      <p:sp>
        <p:nvSpPr>
          <p:cNvPr id="7" name="Shape 4"/>
          <p:cNvSpPr/>
          <p:nvPr/>
        </p:nvSpPr>
        <p:spPr>
          <a:xfrm>
            <a:off x="1043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8" name="Shape 5"/>
          <p:cNvSpPr/>
          <p:nvPr/>
        </p:nvSpPr>
        <p:spPr>
          <a:xfrm>
            <a:off x="1131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9" name="Shape 6"/>
          <p:cNvSpPr/>
          <p:nvPr/>
        </p:nvSpPr>
        <p:spPr>
          <a:xfrm>
            <a:off x="10796832" y="6396446"/>
            <a:ext cx="116844" cy="116844"/>
          </a:xfrm>
          <a:prstGeom prst="ellipse">
            <a:avLst/>
          </a:prstGeom>
          <a:solidFill>
            <a:srgbClr val="FFFFFF"/>
          </a:solidFill>
          <a:ln/>
        </p:spPr>
        <p:txBody>
          <a:bodyPr/>
          <a:lstStyle/>
          <a:p>
            <a:endParaRPr lang="en-US"/>
          </a:p>
        </p:txBody>
      </p:sp>
      <p:sp>
        <p:nvSpPr>
          <p:cNvPr id="10" name="Text 7"/>
          <p:cNvSpPr/>
          <p:nvPr/>
        </p:nvSpPr>
        <p:spPr>
          <a:xfrm>
            <a:off x="10796832"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a:off x="10989337" y="6396446"/>
            <a:ext cx="116844" cy="116844"/>
          </a:xfrm>
          <a:prstGeom prst="ellipse">
            <a:avLst/>
          </a:prstGeom>
          <a:solidFill>
            <a:srgbClr val="FFFFFF">
              <a:alpha val="56471"/>
            </a:srgbClr>
          </a:solidFill>
          <a:ln/>
        </p:spPr>
        <p:txBody>
          <a:bodyPr/>
          <a:lstStyle/>
          <a:p>
            <a:endParaRPr lang="en-US"/>
          </a:p>
        </p:txBody>
      </p:sp>
      <p:sp>
        <p:nvSpPr>
          <p:cNvPr id="12" name="Text 9"/>
          <p:cNvSpPr/>
          <p:nvPr/>
        </p:nvSpPr>
        <p:spPr>
          <a:xfrm>
            <a:off x="1098933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p:cNvSpPr/>
          <p:nvPr/>
        </p:nvSpPr>
        <p:spPr>
          <a:xfrm>
            <a:off x="11186107" y="6396446"/>
            <a:ext cx="116844" cy="116844"/>
          </a:xfrm>
          <a:prstGeom prst="ellipse">
            <a:avLst/>
          </a:prstGeom>
          <a:solidFill>
            <a:srgbClr val="FFFFFF"/>
          </a:solidFill>
          <a:ln/>
        </p:spPr>
        <p:txBody>
          <a:bodyPr/>
          <a:lstStyle/>
          <a:p>
            <a:endParaRPr lang="en-US"/>
          </a:p>
        </p:txBody>
      </p:sp>
      <p:sp>
        <p:nvSpPr>
          <p:cNvPr id="14" name="Text 11"/>
          <p:cNvSpPr/>
          <p:nvPr/>
        </p:nvSpPr>
        <p:spPr>
          <a:xfrm>
            <a:off x="1118610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2"/>
          <p:cNvSpPr/>
          <p:nvPr/>
        </p:nvSpPr>
        <p:spPr>
          <a:xfrm>
            <a:off x="11382877" y="6396446"/>
            <a:ext cx="116844" cy="116844"/>
          </a:xfrm>
          <a:prstGeom prst="ellipse">
            <a:avLst/>
          </a:prstGeom>
          <a:solidFill>
            <a:srgbClr val="FFFFFF">
              <a:alpha val="56471"/>
            </a:srgbClr>
          </a:solidFill>
          <a:ln/>
        </p:spPr>
        <p:txBody>
          <a:bodyPr/>
          <a:lstStyle/>
          <a:p>
            <a:endParaRPr lang="en-US"/>
          </a:p>
        </p:txBody>
      </p:sp>
      <p:sp>
        <p:nvSpPr>
          <p:cNvPr id="16" name="Text 13"/>
          <p:cNvSpPr/>
          <p:nvPr/>
        </p:nvSpPr>
        <p:spPr>
          <a:xfrm>
            <a:off x="1138287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pic>
        <p:nvPicPr>
          <p:cNvPr id="17" name="Image 1" descr="https://kimi-img.moonshot.cn/pub/slides/slides_tmpl/image/25-08-27-20:02:06-d2nf7fh8bjvh7rlj0600.png"/>
          <p:cNvPicPr>
            <a:picLocks noChangeAspect="1"/>
          </p:cNvPicPr>
          <p:nvPr/>
        </p:nvPicPr>
        <p:blipFill>
          <a:blip r:embed="rId4"/>
          <a:stretch>
            <a:fillRect/>
          </a:stretch>
        </p:blipFill>
        <p:spPr>
          <a:xfrm>
            <a:off x="4267199" y="3446152"/>
            <a:ext cx="3657600" cy="12700"/>
          </a:xfrm>
          <a:prstGeom prst="rect">
            <a:avLst/>
          </a:prstGeom>
        </p:spPr>
      </p:pic>
      <p:sp>
        <p:nvSpPr>
          <p:cNvPr id="18" name="Shape 14"/>
          <p:cNvSpPr/>
          <p:nvPr/>
        </p:nvSpPr>
        <p:spPr>
          <a:xfrm>
            <a:off x="4893310" y="1477010"/>
            <a:ext cx="2284095" cy="2335530"/>
          </a:xfrm>
          <a:prstGeom prst="rect">
            <a:avLst/>
          </a:prstGeom>
          <a:solidFill>
            <a:srgbClr val="000000">
              <a:alpha val="0"/>
            </a:srgbClr>
          </a:solidFill>
          <a:ln/>
        </p:spPr>
        <p:txBody>
          <a:bodyPr/>
          <a:lstStyle/>
          <a:p>
            <a:endParaRPr lang="en-US"/>
          </a:p>
        </p:txBody>
      </p:sp>
      <p:sp>
        <p:nvSpPr>
          <p:cNvPr id="19" name="Text 15"/>
          <p:cNvSpPr/>
          <p:nvPr/>
        </p:nvSpPr>
        <p:spPr>
          <a:xfrm>
            <a:off x="4893310" y="1477010"/>
            <a:ext cx="2284095" cy="2335530"/>
          </a:xfrm>
          <a:prstGeom prst="rect">
            <a:avLst/>
          </a:prstGeom>
          <a:noFill/>
          <a:ln/>
        </p:spPr>
        <p:txBody>
          <a:bodyPr wrap="square" lIns="0" tIns="0" rIns="0" bIns="0" rtlCol="0" anchor="t"/>
          <a:lstStyle/>
          <a:p>
            <a:pPr>
              <a:lnSpc>
                <a:spcPct val="110000"/>
              </a:lnSpc>
            </a:pPr>
            <a:r>
              <a:rPr lang="en-US" sz="13800" dirty="0">
                <a:gradFill flip="none" rotWithShape="0">
                  <a:gsLst>
                    <a:gs pos="0">
                      <a:srgbClr val="FFFFFF">
                        <a:alpha val="61000"/>
                      </a:srgbClr>
                    </a:gs>
                    <a:gs pos="28000">
                      <a:srgbClr val="FFFFFF">
                        <a:alpha val="61000"/>
                      </a:srgbClr>
                    </a:gs>
                    <a:gs pos="78000">
                      <a:srgbClr val="FFFFFF"/>
                    </a:gs>
                    <a:gs pos="100000">
                      <a:srgbClr val="FFFFFF"/>
                    </a:gs>
                  </a:gsLst>
                  <a:path path="circle">
                    <a:fillToRect r="100000" b="100000"/>
                  </a:path>
                  <a:tileRect l="-100000" t="-100000"/>
                </a:gradFill>
                <a:latin typeface="+mj-lt"/>
                <a:ea typeface="PingFang SC Medium" pitchFamily="34" charset="-122"/>
                <a:cs typeface="PingFang SC Medium" pitchFamily="34" charset="-120"/>
              </a:rPr>
              <a:t>04</a:t>
            </a:r>
            <a:endParaRPr lang="en-US" sz="1600" dirty="0">
              <a:latin typeface="+mj-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0"/>
            <a:ext cx="12268200" cy="6864350"/>
          </a:xfrm>
          <a:prstGeom prst="rect">
            <a:avLst/>
          </a:prstGeom>
        </p:spPr>
      </p:pic>
      <p:sp>
        <p:nvSpPr>
          <p:cNvPr id="3" name="Text 0"/>
          <p:cNvSpPr/>
          <p:nvPr/>
        </p:nvSpPr>
        <p:spPr>
          <a:xfrm>
            <a:off x="2609691" y="1847850"/>
            <a:ext cx="7353300" cy="457200"/>
          </a:xfrm>
          <a:prstGeom prst="rect">
            <a:avLst/>
          </a:prstGeom>
          <a:noFill/>
          <a:ln/>
        </p:spPr>
        <p:txBody>
          <a:bodyPr wrap="square" lIns="0" tIns="0" rIns="0" bIns="0" rtlCol="0" anchor="ctr"/>
          <a:lstStyle/>
          <a:p>
            <a:pPr>
              <a:lnSpc>
                <a:spcPct val="100000"/>
              </a:lnSpc>
            </a:pPr>
            <a:r>
              <a:rPr lang="en-US" sz="3000" b="1" dirty="0">
                <a:solidFill>
                  <a:srgbClr val="57AFFF"/>
                </a:solidFill>
                <a:latin typeface="Noto Sans SC" pitchFamily="34" charset="0"/>
                <a:ea typeface="Noto Sans SC" pitchFamily="34" charset="-122"/>
                <a:cs typeface="Noto Sans SC" pitchFamily="34" charset="-120"/>
              </a:rPr>
              <a:t>Quy Trình Chuẩn Bị Dữ Liệu Huấn Luyện</a:t>
            </a:r>
            <a:endParaRPr lang="en-US" sz="1600" dirty="0"/>
          </a:p>
        </p:txBody>
      </p:sp>
      <p:sp>
        <p:nvSpPr>
          <p:cNvPr id="4" name="Shape 1"/>
          <p:cNvSpPr/>
          <p:nvPr/>
        </p:nvSpPr>
        <p:spPr>
          <a:xfrm>
            <a:off x="2209800" y="3136900"/>
            <a:ext cx="1016000" cy="1016000"/>
          </a:xfrm>
          <a:custGeom>
            <a:avLst/>
            <a:gdLst/>
            <a:ahLst/>
            <a:cxnLst/>
            <a:rect l="l" t="t" r="r" b="b"/>
            <a:pathLst>
              <a:path w="1016000" h="1016000">
                <a:moveTo>
                  <a:pt x="508000" y="0"/>
                </a:moveTo>
                <a:lnTo>
                  <a:pt x="508000" y="0"/>
                </a:lnTo>
                <a:cubicBezTo>
                  <a:pt x="788373" y="0"/>
                  <a:pt x="1016000" y="227627"/>
                  <a:pt x="1016000" y="508000"/>
                </a:cubicBezTo>
                <a:lnTo>
                  <a:pt x="1016000" y="508000"/>
                </a:lnTo>
                <a:cubicBezTo>
                  <a:pt x="1016000" y="788373"/>
                  <a:pt x="788373" y="1016000"/>
                  <a:pt x="508000" y="1016000"/>
                </a:cubicBezTo>
                <a:lnTo>
                  <a:pt x="508000" y="1016000"/>
                </a:lnTo>
                <a:cubicBezTo>
                  <a:pt x="227627" y="1016000"/>
                  <a:pt x="0" y="788373"/>
                  <a:pt x="0" y="508000"/>
                </a:cubicBezTo>
                <a:lnTo>
                  <a:pt x="0" y="508000"/>
                </a:lnTo>
                <a:cubicBezTo>
                  <a:pt x="0" y="227627"/>
                  <a:pt x="227627" y="0"/>
                  <a:pt x="508000" y="0"/>
                </a:cubicBezTo>
                <a:close/>
              </a:path>
            </a:pathLst>
          </a:custGeom>
          <a:solidFill>
            <a:srgbClr val="3A76B8"/>
          </a:solidFill>
          <a:ln/>
        </p:spPr>
        <p:txBody>
          <a:bodyPr/>
          <a:lstStyle/>
          <a:p>
            <a:endParaRPr lang="en-US"/>
          </a:p>
        </p:txBody>
      </p:sp>
      <p:sp>
        <p:nvSpPr>
          <p:cNvPr id="5" name="Shape 2"/>
          <p:cNvSpPr/>
          <p:nvPr/>
        </p:nvSpPr>
        <p:spPr>
          <a:xfrm>
            <a:off x="2554288" y="3454400"/>
            <a:ext cx="333375" cy="381000"/>
          </a:xfrm>
          <a:custGeom>
            <a:avLst/>
            <a:gdLst/>
            <a:ahLst/>
            <a:cxnLst/>
            <a:rect l="l" t="t" r="r" b="b"/>
            <a:pathLst>
              <a:path w="333375" h="381000">
                <a:moveTo>
                  <a:pt x="333375" y="153144"/>
                </a:moveTo>
                <a:cubicBezTo>
                  <a:pt x="322362" y="160437"/>
                  <a:pt x="309711" y="166315"/>
                  <a:pt x="296540" y="171004"/>
                </a:cubicBezTo>
                <a:cubicBezTo>
                  <a:pt x="261565" y="183505"/>
                  <a:pt x="215652" y="190500"/>
                  <a:pt x="166688" y="190500"/>
                </a:cubicBezTo>
                <a:cubicBezTo>
                  <a:pt x="117723" y="190500"/>
                  <a:pt x="71735" y="183431"/>
                  <a:pt x="36835" y="171004"/>
                </a:cubicBezTo>
                <a:cubicBezTo>
                  <a:pt x="23738" y="166315"/>
                  <a:pt x="11013" y="160437"/>
                  <a:pt x="0" y="153144"/>
                </a:cubicBezTo>
                <a:lnTo>
                  <a:pt x="0" y="214313"/>
                </a:lnTo>
                <a:cubicBezTo>
                  <a:pt x="0" y="247204"/>
                  <a:pt x="74637" y="273844"/>
                  <a:pt x="166688" y="273844"/>
                </a:cubicBezTo>
                <a:cubicBezTo>
                  <a:pt x="258738" y="273844"/>
                  <a:pt x="333375" y="247204"/>
                  <a:pt x="333375" y="214313"/>
                </a:cubicBezTo>
                <a:lnTo>
                  <a:pt x="333375" y="153144"/>
                </a:lnTo>
                <a:close/>
                <a:moveTo>
                  <a:pt x="333375" y="95250"/>
                </a:moveTo>
                <a:lnTo>
                  <a:pt x="333375" y="59531"/>
                </a:lnTo>
                <a:cubicBezTo>
                  <a:pt x="333375" y="26640"/>
                  <a:pt x="258738" y="0"/>
                  <a:pt x="166688" y="0"/>
                </a:cubicBezTo>
                <a:cubicBezTo>
                  <a:pt x="74637" y="0"/>
                  <a:pt x="0" y="26640"/>
                  <a:pt x="0" y="59531"/>
                </a:cubicBezTo>
                <a:lnTo>
                  <a:pt x="0" y="95250"/>
                </a:lnTo>
                <a:cubicBezTo>
                  <a:pt x="0" y="128141"/>
                  <a:pt x="74637" y="154781"/>
                  <a:pt x="166688" y="154781"/>
                </a:cubicBezTo>
                <a:cubicBezTo>
                  <a:pt x="258738" y="154781"/>
                  <a:pt x="333375" y="128141"/>
                  <a:pt x="333375" y="95250"/>
                </a:cubicBezTo>
                <a:close/>
                <a:moveTo>
                  <a:pt x="296540" y="290066"/>
                </a:moveTo>
                <a:cubicBezTo>
                  <a:pt x="261640" y="302493"/>
                  <a:pt x="215726" y="309563"/>
                  <a:pt x="166688" y="309563"/>
                </a:cubicBezTo>
                <a:cubicBezTo>
                  <a:pt x="117649" y="309563"/>
                  <a:pt x="71735" y="302493"/>
                  <a:pt x="36835" y="290066"/>
                </a:cubicBezTo>
                <a:cubicBezTo>
                  <a:pt x="23738" y="285378"/>
                  <a:pt x="11013" y="279499"/>
                  <a:pt x="0" y="272207"/>
                </a:cubicBezTo>
                <a:lnTo>
                  <a:pt x="0" y="321469"/>
                </a:lnTo>
                <a:cubicBezTo>
                  <a:pt x="0" y="354360"/>
                  <a:pt x="74637" y="381000"/>
                  <a:pt x="166688" y="381000"/>
                </a:cubicBezTo>
                <a:cubicBezTo>
                  <a:pt x="258738" y="381000"/>
                  <a:pt x="333375" y="354360"/>
                  <a:pt x="333375" y="321469"/>
                </a:cubicBezTo>
                <a:lnTo>
                  <a:pt x="333375" y="272207"/>
                </a:lnTo>
                <a:cubicBezTo>
                  <a:pt x="322362" y="279499"/>
                  <a:pt x="309711" y="285378"/>
                  <a:pt x="296540" y="290066"/>
                </a:cubicBezTo>
                <a:close/>
              </a:path>
            </a:pathLst>
          </a:custGeom>
          <a:solidFill>
            <a:srgbClr val="EAEAEA"/>
          </a:solidFill>
          <a:ln/>
        </p:spPr>
        <p:txBody>
          <a:bodyPr/>
          <a:lstStyle/>
          <a:p>
            <a:endParaRPr lang="en-US"/>
          </a:p>
        </p:txBody>
      </p:sp>
      <p:sp>
        <p:nvSpPr>
          <p:cNvPr id="6" name="Text 3"/>
          <p:cNvSpPr/>
          <p:nvPr/>
        </p:nvSpPr>
        <p:spPr>
          <a:xfrm>
            <a:off x="1447800" y="4254500"/>
            <a:ext cx="25400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1. Dữ Liệu Gốc</a:t>
            </a:r>
            <a:endParaRPr lang="en-US" sz="1600" dirty="0"/>
          </a:p>
        </p:txBody>
      </p:sp>
      <p:sp>
        <p:nvSpPr>
          <p:cNvPr id="7" name="Text 4"/>
          <p:cNvSpPr/>
          <p:nvPr/>
        </p:nvSpPr>
        <p:spPr>
          <a:xfrm>
            <a:off x="1460500" y="4559300"/>
            <a:ext cx="2514600" cy="254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1,351 mẫu, 27 đặc trưng</a:t>
            </a:r>
            <a:endParaRPr lang="en-US" sz="1600" dirty="0"/>
          </a:p>
        </p:txBody>
      </p:sp>
      <p:sp>
        <p:nvSpPr>
          <p:cNvPr id="8" name="Shape 5"/>
          <p:cNvSpPr/>
          <p:nvPr/>
        </p:nvSpPr>
        <p:spPr>
          <a:xfrm>
            <a:off x="3886200" y="3949700"/>
            <a:ext cx="774700" cy="50800"/>
          </a:xfrm>
          <a:custGeom>
            <a:avLst/>
            <a:gdLst/>
            <a:ahLst/>
            <a:cxnLst/>
            <a:rect l="l" t="t" r="r" b="b"/>
            <a:pathLst>
              <a:path w="774700" h="50800">
                <a:moveTo>
                  <a:pt x="0" y="0"/>
                </a:moveTo>
                <a:lnTo>
                  <a:pt x="774700" y="0"/>
                </a:lnTo>
                <a:lnTo>
                  <a:pt x="774700" y="50800"/>
                </a:lnTo>
                <a:lnTo>
                  <a:pt x="0" y="50800"/>
                </a:lnTo>
                <a:lnTo>
                  <a:pt x="0" y="0"/>
                </a:lnTo>
                <a:close/>
              </a:path>
            </a:pathLst>
          </a:custGeom>
          <a:gradFill flip="none" rotWithShape="1">
            <a:gsLst>
              <a:gs pos="0">
                <a:srgbClr val="3A76B8"/>
              </a:gs>
              <a:gs pos="100000">
                <a:srgbClr val="34B1C9"/>
              </a:gs>
            </a:gsLst>
            <a:lin ang="0" scaled="1"/>
          </a:gradFill>
          <a:ln/>
        </p:spPr>
        <p:txBody>
          <a:bodyPr/>
          <a:lstStyle/>
          <a:p>
            <a:endParaRPr lang="en-US"/>
          </a:p>
        </p:txBody>
      </p:sp>
      <p:sp>
        <p:nvSpPr>
          <p:cNvPr id="9" name="Shape 6"/>
          <p:cNvSpPr/>
          <p:nvPr/>
        </p:nvSpPr>
        <p:spPr>
          <a:xfrm>
            <a:off x="5325586" y="3009900"/>
            <a:ext cx="1016000" cy="1016000"/>
          </a:xfrm>
          <a:custGeom>
            <a:avLst/>
            <a:gdLst/>
            <a:ahLst/>
            <a:cxnLst/>
            <a:rect l="l" t="t" r="r" b="b"/>
            <a:pathLst>
              <a:path w="1016000" h="1016000">
                <a:moveTo>
                  <a:pt x="508000" y="0"/>
                </a:moveTo>
                <a:lnTo>
                  <a:pt x="508000" y="0"/>
                </a:lnTo>
                <a:cubicBezTo>
                  <a:pt x="788373" y="0"/>
                  <a:pt x="1016000" y="227627"/>
                  <a:pt x="1016000" y="508000"/>
                </a:cubicBezTo>
                <a:lnTo>
                  <a:pt x="1016000" y="508000"/>
                </a:lnTo>
                <a:cubicBezTo>
                  <a:pt x="1016000" y="788373"/>
                  <a:pt x="788373" y="1016000"/>
                  <a:pt x="508000" y="1016000"/>
                </a:cubicBezTo>
                <a:lnTo>
                  <a:pt x="508000" y="1016000"/>
                </a:lnTo>
                <a:cubicBezTo>
                  <a:pt x="227627" y="1016000"/>
                  <a:pt x="0" y="788373"/>
                  <a:pt x="0" y="508000"/>
                </a:cubicBezTo>
                <a:lnTo>
                  <a:pt x="0" y="508000"/>
                </a:lnTo>
                <a:cubicBezTo>
                  <a:pt x="0" y="227627"/>
                  <a:pt x="227627" y="0"/>
                  <a:pt x="508000" y="0"/>
                </a:cubicBezTo>
                <a:close/>
              </a:path>
            </a:pathLst>
          </a:custGeom>
          <a:solidFill>
            <a:srgbClr val="34B1C9"/>
          </a:solidFill>
          <a:ln/>
        </p:spPr>
        <p:txBody>
          <a:bodyPr/>
          <a:lstStyle/>
          <a:p>
            <a:endParaRPr lang="en-US"/>
          </a:p>
        </p:txBody>
      </p:sp>
      <p:sp>
        <p:nvSpPr>
          <p:cNvPr id="10" name="Shape 7"/>
          <p:cNvSpPr/>
          <p:nvPr/>
        </p:nvSpPr>
        <p:spPr>
          <a:xfrm>
            <a:off x="5646261" y="3327400"/>
            <a:ext cx="381000" cy="381000"/>
          </a:xfrm>
          <a:custGeom>
            <a:avLst/>
            <a:gdLst/>
            <a:ahLst/>
            <a:cxnLst/>
            <a:rect l="l" t="t" r="r" b="b"/>
            <a:pathLst>
              <a:path w="381000" h="381000">
                <a:moveTo>
                  <a:pt x="23812" y="47625"/>
                </a:moveTo>
                <a:cubicBezTo>
                  <a:pt x="14213" y="47625"/>
                  <a:pt x="5507" y="53429"/>
                  <a:pt x="1786" y="62359"/>
                </a:cubicBezTo>
                <a:cubicBezTo>
                  <a:pt x="-1935" y="71289"/>
                  <a:pt x="149" y="81483"/>
                  <a:pt x="6995" y="88255"/>
                </a:cubicBezTo>
                <a:lnTo>
                  <a:pt x="142875" y="224210"/>
                </a:lnTo>
                <a:lnTo>
                  <a:pt x="142875" y="309563"/>
                </a:lnTo>
                <a:cubicBezTo>
                  <a:pt x="142875" y="315888"/>
                  <a:pt x="145405" y="321915"/>
                  <a:pt x="149870" y="326380"/>
                </a:cubicBezTo>
                <a:lnTo>
                  <a:pt x="197495" y="374005"/>
                </a:lnTo>
                <a:cubicBezTo>
                  <a:pt x="204341" y="380851"/>
                  <a:pt x="214536" y="382860"/>
                  <a:pt x="223465" y="379140"/>
                </a:cubicBezTo>
                <a:cubicBezTo>
                  <a:pt x="232395" y="375419"/>
                  <a:pt x="238125" y="366787"/>
                  <a:pt x="238125" y="357188"/>
                </a:cubicBezTo>
                <a:lnTo>
                  <a:pt x="238125" y="224210"/>
                </a:lnTo>
                <a:lnTo>
                  <a:pt x="374005" y="88329"/>
                </a:lnTo>
                <a:cubicBezTo>
                  <a:pt x="380851" y="81483"/>
                  <a:pt x="382860" y="71289"/>
                  <a:pt x="379140" y="62359"/>
                </a:cubicBezTo>
                <a:cubicBezTo>
                  <a:pt x="375419" y="53429"/>
                  <a:pt x="366787" y="47625"/>
                  <a:pt x="357188" y="47625"/>
                </a:cubicBezTo>
                <a:lnTo>
                  <a:pt x="23812" y="47625"/>
                </a:lnTo>
                <a:close/>
              </a:path>
            </a:pathLst>
          </a:custGeom>
          <a:solidFill>
            <a:srgbClr val="EAEAEA"/>
          </a:solidFill>
          <a:ln/>
        </p:spPr>
        <p:txBody>
          <a:bodyPr/>
          <a:lstStyle/>
          <a:p>
            <a:endParaRPr lang="en-US"/>
          </a:p>
        </p:txBody>
      </p:sp>
      <p:sp>
        <p:nvSpPr>
          <p:cNvPr id="11" name="Text 8"/>
          <p:cNvSpPr/>
          <p:nvPr/>
        </p:nvSpPr>
        <p:spPr>
          <a:xfrm>
            <a:off x="4563586" y="4127500"/>
            <a:ext cx="25400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2. Lựa Chọn Đặc Trưng</a:t>
            </a:r>
            <a:endParaRPr lang="en-US" sz="1600" dirty="0"/>
          </a:p>
        </p:txBody>
      </p:sp>
      <p:sp>
        <p:nvSpPr>
          <p:cNvPr id="12" name="Text 9"/>
          <p:cNvSpPr/>
          <p:nvPr/>
        </p:nvSpPr>
        <p:spPr>
          <a:xfrm>
            <a:off x="4665186" y="4432300"/>
            <a:ext cx="2336800" cy="508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Loại bỏ rò rỉ, chọn 4 biến đầu vào</a:t>
            </a:r>
            <a:endParaRPr lang="en-US" sz="1600" dirty="0"/>
          </a:p>
        </p:txBody>
      </p:sp>
      <p:sp>
        <p:nvSpPr>
          <p:cNvPr id="13" name="Shape 10"/>
          <p:cNvSpPr/>
          <p:nvPr/>
        </p:nvSpPr>
        <p:spPr>
          <a:xfrm>
            <a:off x="7001986" y="3949700"/>
            <a:ext cx="774700" cy="50800"/>
          </a:xfrm>
          <a:custGeom>
            <a:avLst/>
            <a:gdLst/>
            <a:ahLst/>
            <a:cxnLst/>
            <a:rect l="l" t="t" r="r" b="b"/>
            <a:pathLst>
              <a:path w="774700" h="50800">
                <a:moveTo>
                  <a:pt x="0" y="0"/>
                </a:moveTo>
                <a:lnTo>
                  <a:pt x="774700" y="0"/>
                </a:lnTo>
                <a:lnTo>
                  <a:pt x="774700" y="50800"/>
                </a:lnTo>
                <a:lnTo>
                  <a:pt x="0" y="50800"/>
                </a:lnTo>
                <a:lnTo>
                  <a:pt x="0" y="0"/>
                </a:lnTo>
                <a:close/>
              </a:path>
            </a:pathLst>
          </a:custGeom>
          <a:gradFill flip="none" rotWithShape="1">
            <a:gsLst>
              <a:gs pos="0">
                <a:srgbClr val="34B1C9"/>
              </a:gs>
              <a:gs pos="100000">
                <a:srgbClr val="57AFFF"/>
              </a:gs>
            </a:gsLst>
            <a:lin ang="0" scaled="1"/>
          </a:gradFill>
          <a:ln/>
        </p:spPr>
        <p:txBody>
          <a:bodyPr/>
          <a:lstStyle/>
          <a:p>
            <a:endParaRPr lang="en-US"/>
          </a:p>
        </p:txBody>
      </p:sp>
      <p:sp>
        <p:nvSpPr>
          <p:cNvPr id="14" name="Shape 11"/>
          <p:cNvSpPr/>
          <p:nvPr/>
        </p:nvSpPr>
        <p:spPr>
          <a:xfrm>
            <a:off x="8441372" y="3136900"/>
            <a:ext cx="1016000" cy="1016000"/>
          </a:xfrm>
          <a:custGeom>
            <a:avLst/>
            <a:gdLst/>
            <a:ahLst/>
            <a:cxnLst/>
            <a:rect l="l" t="t" r="r" b="b"/>
            <a:pathLst>
              <a:path w="1016000" h="1016000">
                <a:moveTo>
                  <a:pt x="508000" y="0"/>
                </a:moveTo>
                <a:lnTo>
                  <a:pt x="508000" y="0"/>
                </a:lnTo>
                <a:cubicBezTo>
                  <a:pt x="788373" y="0"/>
                  <a:pt x="1016000" y="227627"/>
                  <a:pt x="1016000" y="508000"/>
                </a:cubicBezTo>
                <a:lnTo>
                  <a:pt x="1016000" y="508000"/>
                </a:lnTo>
                <a:cubicBezTo>
                  <a:pt x="1016000" y="788373"/>
                  <a:pt x="788373" y="1016000"/>
                  <a:pt x="508000" y="1016000"/>
                </a:cubicBezTo>
                <a:lnTo>
                  <a:pt x="508000" y="1016000"/>
                </a:lnTo>
                <a:cubicBezTo>
                  <a:pt x="227627" y="1016000"/>
                  <a:pt x="0" y="788373"/>
                  <a:pt x="0" y="508000"/>
                </a:cubicBezTo>
                <a:lnTo>
                  <a:pt x="0" y="508000"/>
                </a:lnTo>
                <a:cubicBezTo>
                  <a:pt x="0" y="227627"/>
                  <a:pt x="227627" y="0"/>
                  <a:pt x="508000" y="0"/>
                </a:cubicBezTo>
                <a:close/>
              </a:path>
            </a:pathLst>
          </a:custGeom>
          <a:solidFill>
            <a:srgbClr val="57AFFF"/>
          </a:solidFill>
          <a:ln/>
        </p:spPr>
        <p:txBody>
          <a:bodyPr/>
          <a:lstStyle/>
          <a:p>
            <a:endParaRPr lang="en-US"/>
          </a:p>
        </p:txBody>
      </p:sp>
      <p:sp>
        <p:nvSpPr>
          <p:cNvPr id="15" name="Shape 12"/>
          <p:cNvSpPr/>
          <p:nvPr/>
        </p:nvSpPr>
        <p:spPr>
          <a:xfrm>
            <a:off x="8762047" y="3454400"/>
            <a:ext cx="381000" cy="381000"/>
          </a:xfrm>
          <a:custGeom>
            <a:avLst/>
            <a:gdLst/>
            <a:ahLst/>
            <a:cxnLst/>
            <a:rect l="l" t="t" r="r" b="b"/>
            <a:pathLst>
              <a:path w="381000" h="381000">
                <a:moveTo>
                  <a:pt x="142875" y="190500"/>
                </a:moveTo>
                <a:lnTo>
                  <a:pt x="113481" y="219894"/>
                </a:lnTo>
                <a:cubicBezTo>
                  <a:pt x="104105" y="216247"/>
                  <a:pt x="93985" y="214313"/>
                  <a:pt x="83344" y="214313"/>
                </a:cubicBezTo>
                <a:cubicBezTo>
                  <a:pt x="37281" y="214313"/>
                  <a:pt x="0" y="251594"/>
                  <a:pt x="0" y="297656"/>
                </a:cubicBezTo>
                <a:cubicBezTo>
                  <a:pt x="0" y="343719"/>
                  <a:pt x="37281" y="381000"/>
                  <a:pt x="83344" y="381000"/>
                </a:cubicBezTo>
                <a:cubicBezTo>
                  <a:pt x="129406" y="381000"/>
                  <a:pt x="166688" y="343719"/>
                  <a:pt x="166688" y="297656"/>
                </a:cubicBezTo>
                <a:cubicBezTo>
                  <a:pt x="166688" y="287015"/>
                  <a:pt x="164678" y="276895"/>
                  <a:pt x="161106" y="267519"/>
                </a:cubicBezTo>
                <a:lnTo>
                  <a:pt x="371475" y="57150"/>
                </a:lnTo>
                <a:cubicBezTo>
                  <a:pt x="376758" y="51867"/>
                  <a:pt x="376758" y="43383"/>
                  <a:pt x="371475" y="38100"/>
                </a:cubicBezTo>
                <a:cubicBezTo>
                  <a:pt x="350416" y="17041"/>
                  <a:pt x="316334" y="17041"/>
                  <a:pt x="295275" y="38100"/>
                </a:cubicBezTo>
                <a:lnTo>
                  <a:pt x="190500" y="142875"/>
                </a:lnTo>
                <a:lnTo>
                  <a:pt x="161106" y="113481"/>
                </a:lnTo>
                <a:cubicBezTo>
                  <a:pt x="164753" y="104105"/>
                  <a:pt x="166688" y="93985"/>
                  <a:pt x="166688" y="83344"/>
                </a:cubicBezTo>
                <a:cubicBezTo>
                  <a:pt x="166688" y="37281"/>
                  <a:pt x="129406" y="0"/>
                  <a:pt x="83344" y="0"/>
                </a:cubicBezTo>
                <a:cubicBezTo>
                  <a:pt x="37281" y="0"/>
                  <a:pt x="0" y="37281"/>
                  <a:pt x="0" y="83344"/>
                </a:cubicBezTo>
                <a:cubicBezTo>
                  <a:pt x="0" y="129406"/>
                  <a:pt x="37281" y="166688"/>
                  <a:pt x="83344" y="166688"/>
                </a:cubicBezTo>
                <a:cubicBezTo>
                  <a:pt x="93985" y="166688"/>
                  <a:pt x="104105" y="164678"/>
                  <a:pt x="113481" y="161106"/>
                </a:cubicBezTo>
                <a:lnTo>
                  <a:pt x="142875" y="190500"/>
                </a:lnTo>
                <a:close/>
                <a:moveTo>
                  <a:pt x="215726" y="263351"/>
                </a:moveTo>
                <a:lnTo>
                  <a:pt x="295275" y="342900"/>
                </a:lnTo>
                <a:cubicBezTo>
                  <a:pt x="316334" y="363959"/>
                  <a:pt x="350416" y="363959"/>
                  <a:pt x="371475" y="342900"/>
                </a:cubicBezTo>
                <a:cubicBezTo>
                  <a:pt x="376758" y="337617"/>
                  <a:pt x="376758" y="329133"/>
                  <a:pt x="371475" y="323850"/>
                </a:cubicBezTo>
                <a:lnTo>
                  <a:pt x="263351" y="215726"/>
                </a:lnTo>
                <a:lnTo>
                  <a:pt x="215726" y="263351"/>
                </a:lnTo>
                <a:close/>
                <a:moveTo>
                  <a:pt x="47625" y="83344"/>
                </a:moveTo>
                <a:cubicBezTo>
                  <a:pt x="47625" y="63630"/>
                  <a:pt x="63630" y="47625"/>
                  <a:pt x="83344" y="47625"/>
                </a:cubicBezTo>
                <a:cubicBezTo>
                  <a:pt x="103057" y="47625"/>
                  <a:pt x="119063" y="63630"/>
                  <a:pt x="119063" y="83344"/>
                </a:cubicBezTo>
                <a:cubicBezTo>
                  <a:pt x="119063" y="103057"/>
                  <a:pt x="103057" y="119063"/>
                  <a:pt x="83344" y="119063"/>
                </a:cubicBezTo>
                <a:cubicBezTo>
                  <a:pt x="63630" y="119063"/>
                  <a:pt x="47625" y="103057"/>
                  <a:pt x="47625" y="83344"/>
                </a:cubicBezTo>
                <a:close/>
                <a:moveTo>
                  <a:pt x="83344" y="261938"/>
                </a:moveTo>
                <a:cubicBezTo>
                  <a:pt x="103057" y="261938"/>
                  <a:pt x="119063" y="277943"/>
                  <a:pt x="119063" y="297656"/>
                </a:cubicBezTo>
                <a:cubicBezTo>
                  <a:pt x="119063" y="317370"/>
                  <a:pt x="103057" y="333375"/>
                  <a:pt x="83344" y="333375"/>
                </a:cubicBezTo>
                <a:cubicBezTo>
                  <a:pt x="63630" y="333375"/>
                  <a:pt x="47625" y="317370"/>
                  <a:pt x="47625" y="297656"/>
                </a:cubicBezTo>
                <a:cubicBezTo>
                  <a:pt x="47625" y="277943"/>
                  <a:pt x="63630" y="261938"/>
                  <a:pt x="83344" y="261938"/>
                </a:cubicBezTo>
                <a:close/>
              </a:path>
            </a:pathLst>
          </a:custGeom>
          <a:solidFill>
            <a:srgbClr val="EAEAEA"/>
          </a:solidFill>
          <a:ln/>
        </p:spPr>
        <p:txBody>
          <a:bodyPr/>
          <a:lstStyle/>
          <a:p>
            <a:endParaRPr lang="en-US"/>
          </a:p>
        </p:txBody>
      </p:sp>
      <p:sp>
        <p:nvSpPr>
          <p:cNvPr id="16" name="Text 13"/>
          <p:cNvSpPr/>
          <p:nvPr/>
        </p:nvSpPr>
        <p:spPr>
          <a:xfrm>
            <a:off x="7679373" y="4254500"/>
            <a:ext cx="25400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3. Chia Tập Dữ Liệu</a:t>
            </a:r>
            <a:endParaRPr lang="en-US" sz="1600" dirty="0"/>
          </a:p>
        </p:txBody>
      </p:sp>
      <p:sp>
        <p:nvSpPr>
          <p:cNvPr id="17" name="Text 14"/>
          <p:cNvSpPr/>
          <p:nvPr/>
        </p:nvSpPr>
        <p:spPr>
          <a:xfrm>
            <a:off x="7692073" y="4559300"/>
            <a:ext cx="2514600" cy="254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Train/Test (80/20)</a:t>
            </a:r>
            <a:endParaRPr lang="en-US" sz="16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0"/>
            <a:ext cx="12268200" cy="6864350"/>
          </a:xfrm>
          <a:prstGeom prst="rect">
            <a:avLst/>
          </a:prstGeom>
        </p:spPr>
      </p:pic>
      <p:sp>
        <p:nvSpPr>
          <p:cNvPr id="3" name="Text 0"/>
          <p:cNvSpPr/>
          <p:nvPr/>
        </p:nvSpPr>
        <p:spPr>
          <a:xfrm>
            <a:off x="63500" y="254000"/>
            <a:ext cx="12065000" cy="457200"/>
          </a:xfrm>
          <a:prstGeom prst="rect">
            <a:avLst/>
          </a:prstGeom>
          <a:noFill/>
          <a:ln/>
        </p:spPr>
        <p:txBody>
          <a:bodyPr wrap="square" lIns="0" tIns="0" rIns="0" bIns="0" rtlCol="0" anchor="ctr"/>
          <a:lstStyle/>
          <a:p>
            <a:pPr algn="ctr">
              <a:lnSpc>
                <a:spcPct val="100000"/>
              </a:lnSpc>
            </a:pPr>
            <a:r>
              <a:rPr lang="en-US" sz="3000" b="1" dirty="0">
                <a:solidFill>
                  <a:srgbClr val="57AFFF"/>
                </a:solidFill>
                <a:latin typeface="Noto Sans SC" pitchFamily="34" charset="0"/>
                <a:ea typeface="Noto Sans SC" pitchFamily="34" charset="-122"/>
                <a:cs typeface="Noto Sans SC" pitchFamily="34" charset="-120"/>
              </a:rPr>
              <a:t>So Sánh Hiệu Suất Mô Hình Dự Đoán Giá</a:t>
            </a:r>
            <a:endParaRPr lang="en-US" sz="1600" dirty="0"/>
          </a:p>
        </p:txBody>
      </p:sp>
      <p:sp>
        <p:nvSpPr>
          <p:cNvPr id="4" name="Shape 1"/>
          <p:cNvSpPr/>
          <p:nvPr/>
        </p:nvSpPr>
        <p:spPr>
          <a:xfrm>
            <a:off x="254000" y="2265679"/>
            <a:ext cx="2171700" cy="3175000"/>
          </a:xfrm>
          <a:custGeom>
            <a:avLst/>
            <a:gdLst/>
            <a:ahLst/>
            <a:cxnLst/>
            <a:rect l="l" t="t" r="r" b="b"/>
            <a:pathLst>
              <a:path w="2171700" h="3175000">
                <a:moveTo>
                  <a:pt x="101592" y="0"/>
                </a:moveTo>
                <a:lnTo>
                  <a:pt x="2070108" y="0"/>
                </a:lnTo>
                <a:cubicBezTo>
                  <a:pt x="2126216" y="0"/>
                  <a:pt x="2171700" y="45484"/>
                  <a:pt x="2171700" y="101592"/>
                </a:cubicBezTo>
                <a:lnTo>
                  <a:pt x="2171700" y="3175000"/>
                </a:lnTo>
                <a:lnTo>
                  <a:pt x="0" y="3175000"/>
                </a:lnTo>
                <a:lnTo>
                  <a:pt x="0" y="101592"/>
                </a:lnTo>
                <a:cubicBezTo>
                  <a:pt x="0" y="45484"/>
                  <a:pt x="45484" y="0"/>
                  <a:pt x="101592" y="0"/>
                </a:cubicBezTo>
                <a:close/>
              </a:path>
            </a:pathLst>
          </a:custGeom>
          <a:solidFill>
            <a:srgbClr val="3A76B8"/>
          </a:solidFill>
          <a:ln/>
        </p:spPr>
        <p:txBody>
          <a:bodyPr/>
          <a:lstStyle/>
          <a:p>
            <a:endParaRPr lang="en-US"/>
          </a:p>
        </p:txBody>
      </p:sp>
      <p:sp>
        <p:nvSpPr>
          <p:cNvPr id="5" name="Text 2"/>
          <p:cNvSpPr/>
          <p:nvPr/>
        </p:nvSpPr>
        <p:spPr>
          <a:xfrm>
            <a:off x="241300" y="2367279"/>
            <a:ext cx="2197100" cy="355600"/>
          </a:xfrm>
          <a:prstGeom prst="rect">
            <a:avLst/>
          </a:prstGeom>
          <a:noFill/>
          <a:ln/>
        </p:spPr>
        <p:txBody>
          <a:bodyPr wrap="square" lIns="0" tIns="0" rIns="0" bIns="0" rtlCol="0" anchor="ctr"/>
          <a:lstStyle/>
          <a:p>
            <a:pPr algn="ctr">
              <a:lnSpc>
                <a:spcPct val="130000"/>
              </a:lnSpc>
            </a:pPr>
            <a:r>
              <a:rPr lang="en-US" sz="1800" b="1" dirty="0">
                <a:solidFill>
                  <a:srgbClr val="EAEAEA"/>
                </a:solidFill>
                <a:latin typeface="MiSans" pitchFamily="34" charset="0"/>
                <a:ea typeface="MiSans" pitchFamily="34" charset="-122"/>
                <a:cs typeface="MiSans" pitchFamily="34" charset="-120"/>
              </a:rPr>
              <a:t>0.9476</a:t>
            </a:r>
            <a:endParaRPr lang="en-US" sz="1600" dirty="0"/>
          </a:p>
        </p:txBody>
      </p:sp>
      <p:sp>
        <p:nvSpPr>
          <p:cNvPr id="6" name="Text 3"/>
          <p:cNvSpPr/>
          <p:nvPr/>
        </p:nvSpPr>
        <p:spPr>
          <a:xfrm>
            <a:off x="165100" y="5537200"/>
            <a:ext cx="2349500" cy="254000"/>
          </a:xfrm>
          <a:prstGeom prst="rect">
            <a:avLst/>
          </a:prstGeom>
          <a:noFill/>
          <a:ln/>
        </p:spPr>
        <p:txBody>
          <a:bodyPr wrap="square" lIns="0" tIns="0" rIns="0" bIns="0" rtlCol="0" anchor="ctr"/>
          <a:lstStyle/>
          <a:p>
            <a:pPr algn="ctr">
              <a:lnSpc>
                <a:spcPct val="120000"/>
              </a:lnSpc>
            </a:pPr>
            <a:r>
              <a:rPr lang="en-US" sz="1400" b="1" dirty="0">
                <a:solidFill>
                  <a:srgbClr val="EAEAEA"/>
                </a:solidFill>
                <a:latin typeface="MiSans" pitchFamily="34" charset="0"/>
                <a:ea typeface="MiSans" pitchFamily="34" charset="-122"/>
                <a:cs typeface="MiSans" pitchFamily="34" charset="-120"/>
              </a:rPr>
              <a:t>Linear</a:t>
            </a:r>
            <a:endParaRPr lang="en-US" sz="1600" dirty="0"/>
          </a:p>
        </p:txBody>
      </p:sp>
      <p:sp>
        <p:nvSpPr>
          <p:cNvPr id="7" name="Shape 4"/>
          <p:cNvSpPr/>
          <p:nvPr/>
        </p:nvSpPr>
        <p:spPr>
          <a:xfrm>
            <a:off x="2631440" y="2509521"/>
            <a:ext cx="2171700" cy="2921000"/>
          </a:xfrm>
          <a:custGeom>
            <a:avLst/>
            <a:gdLst/>
            <a:ahLst/>
            <a:cxnLst/>
            <a:rect l="l" t="t" r="r" b="b"/>
            <a:pathLst>
              <a:path w="2171700" h="2921000">
                <a:moveTo>
                  <a:pt x="101592" y="0"/>
                </a:moveTo>
                <a:lnTo>
                  <a:pt x="2070108" y="0"/>
                </a:lnTo>
                <a:cubicBezTo>
                  <a:pt x="2126216" y="0"/>
                  <a:pt x="2171700" y="45484"/>
                  <a:pt x="2171700" y="101592"/>
                </a:cubicBezTo>
                <a:lnTo>
                  <a:pt x="2171700" y="2921000"/>
                </a:lnTo>
                <a:lnTo>
                  <a:pt x="0" y="2921000"/>
                </a:lnTo>
                <a:lnTo>
                  <a:pt x="0" y="101592"/>
                </a:lnTo>
                <a:cubicBezTo>
                  <a:pt x="0" y="45484"/>
                  <a:pt x="45484" y="0"/>
                  <a:pt x="101592" y="0"/>
                </a:cubicBezTo>
                <a:close/>
              </a:path>
            </a:pathLst>
          </a:custGeom>
          <a:solidFill>
            <a:srgbClr val="3A76B8"/>
          </a:solidFill>
          <a:ln/>
        </p:spPr>
        <p:txBody>
          <a:bodyPr/>
          <a:lstStyle/>
          <a:p>
            <a:endParaRPr lang="en-US"/>
          </a:p>
        </p:txBody>
      </p:sp>
      <p:sp>
        <p:nvSpPr>
          <p:cNvPr id="8" name="Text 5"/>
          <p:cNvSpPr/>
          <p:nvPr/>
        </p:nvSpPr>
        <p:spPr>
          <a:xfrm>
            <a:off x="2618740" y="2611121"/>
            <a:ext cx="2197100" cy="355600"/>
          </a:xfrm>
          <a:prstGeom prst="rect">
            <a:avLst/>
          </a:prstGeom>
          <a:noFill/>
          <a:ln/>
        </p:spPr>
        <p:txBody>
          <a:bodyPr wrap="square" lIns="0" tIns="0" rIns="0" bIns="0" rtlCol="0" anchor="ctr"/>
          <a:lstStyle/>
          <a:p>
            <a:pPr algn="ctr">
              <a:lnSpc>
                <a:spcPct val="130000"/>
              </a:lnSpc>
            </a:pPr>
            <a:r>
              <a:rPr lang="en-US" sz="1800" b="1" dirty="0">
                <a:solidFill>
                  <a:srgbClr val="EAEAEA"/>
                </a:solidFill>
                <a:latin typeface="MiSans" pitchFamily="34" charset="0"/>
                <a:ea typeface="MiSans" pitchFamily="34" charset="-122"/>
                <a:cs typeface="MiSans" pitchFamily="34" charset="-120"/>
              </a:rPr>
              <a:t>0.8851</a:t>
            </a:r>
            <a:endParaRPr lang="en-US" sz="1600" dirty="0"/>
          </a:p>
        </p:txBody>
      </p:sp>
      <p:sp>
        <p:nvSpPr>
          <p:cNvPr id="9" name="Text 6"/>
          <p:cNvSpPr/>
          <p:nvPr/>
        </p:nvSpPr>
        <p:spPr>
          <a:xfrm>
            <a:off x="2542540" y="5537200"/>
            <a:ext cx="2349500" cy="254000"/>
          </a:xfrm>
          <a:prstGeom prst="rect">
            <a:avLst/>
          </a:prstGeom>
          <a:noFill/>
          <a:ln/>
        </p:spPr>
        <p:txBody>
          <a:bodyPr wrap="square" lIns="0" tIns="0" rIns="0" bIns="0" rtlCol="0" anchor="ctr"/>
          <a:lstStyle/>
          <a:p>
            <a:pPr algn="ctr">
              <a:lnSpc>
                <a:spcPct val="120000"/>
              </a:lnSpc>
            </a:pPr>
            <a:r>
              <a:rPr lang="en-US" sz="1400" b="1" dirty="0">
                <a:solidFill>
                  <a:srgbClr val="EAEAEA"/>
                </a:solidFill>
                <a:latin typeface="MiSans" pitchFamily="34" charset="0"/>
                <a:ea typeface="MiSans" pitchFamily="34" charset="-122"/>
                <a:cs typeface="MiSans" pitchFamily="34" charset="-120"/>
              </a:rPr>
              <a:t>Decision Tree</a:t>
            </a:r>
            <a:endParaRPr lang="en-US" sz="1600" dirty="0"/>
          </a:p>
        </p:txBody>
      </p:sp>
      <p:sp>
        <p:nvSpPr>
          <p:cNvPr id="10" name="Shape 7"/>
          <p:cNvSpPr/>
          <p:nvPr/>
        </p:nvSpPr>
        <p:spPr>
          <a:xfrm>
            <a:off x="5008880" y="1290321"/>
            <a:ext cx="2171700" cy="4140200"/>
          </a:xfrm>
          <a:custGeom>
            <a:avLst/>
            <a:gdLst/>
            <a:ahLst/>
            <a:cxnLst/>
            <a:rect l="l" t="t" r="r" b="b"/>
            <a:pathLst>
              <a:path w="2171700" h="4140200">
                <a:moveTo>
                  <a:pt x="101592" y="0"/>
                </a:moveTo>
                <a:lnTo>
                  <a:pt x="2070108" y="0"/>
                </a:lnTo>
                <a:cubicBezTo>
                  <a:pt x="2126216" y="0"/>
                  <a:pt x="2171700" y="45484"/>
                  <a:pt x="2171700" y="101592"/>
                </a:cubicBezTo>
                <a:lnTo>
                  <a:pt x="2171700" y="4140200"/>
                </a:lnTo>
                <a:lnTo>
                  <a:pt x="0" y="4140200"/>
                </a:lnTo>
                <a:lnTo>
                  <a:pt x="0" y="101592"/>
                </a:lnTo>
                <a:cubicBezTo>
                  <a:pt x="0" y="45484"/>
                  <a:pt x="45484" y="0"/>
                  <a:pt x="101592" y="0"/>
                </a:cubicBezTo>
                <a:close/>
              </a:path>
            </a:pathLst>
          </a:custGeom>
          <a:solidFill>
            <a:srgbClr val="34B1C9"/>
          </a:solidFill>
          <a:ln/>
        </p:spPr>
        <p:txBody>
          <a:bodyPr/>
          <a:lstStyle/>
          <a:p>
            <a:endParaRPr lang="en-US"/>
          </a:p>
        </p:txBody>
      </p:sp>
      <p:sp>
        <p:nvSpPr>
          <p:cNvPr id="11" name="Text 8"/>
          <p:cNvSpPr/>
          <p:nvPr/>
        </p:nvSpPr>
        <p:spPr>
          <a:xfrm>
            <a:off x="4996180" y="1391921"/>
            <a:ext cx="2197100" cy="355600"/>
          </a:xfrm>
          <a:prstGeom prst="rect">
            <a:avLst/>
          </a:prstGeom>
          <a:noFill/>
          <a:ln/>
        </p:spPr>
        <p:txBody>
          <a:bodyPr wrap="square" lIns="0" tIns="0" rIns="0" bIns="0" rtlCol="0" anchor="ctr"/>
          <a:lstStyle/>
          <a:p>
            <a:pPr algn="ctr">
              <a:lnSpc>
                <a:spcPct val="130000"/>
              </a:lnSpc>
            </a:pPr>
            <a:r>
              <a:rPr lang="en-US" sz="1800" b="1" dirty="0">
                <a:solidFill>
                  <a:srgbClr val="EAEAEA"/>
                </a:solidFill>
                <a:latin typeface="MiSans" pitchFamily="34" charset="0"/>
                <a:ea typeface="MiSans" pitchFamily="34" charset="-122"/>
                <a:cs typeface="MiSans" pitchFamily="34" charset="-120"/>
              </a:rPr>
              <a:t>0.9601</a:t>
            </a:r>
            <a:endParaRPr lang="en-US" sz="1600" dirty="0"/>
          </a:p>
        </p:txBody>
      </p:sp>
      <p:sp>
        <p:nvSpPr>
          <p:cNvPr id="12" name="Text 9"/>
          <p:cNvSpPr/>
          <p:nvPr/>
        </p:nvSpPr>
        <p:spPr>
          <a:xfrm>
            <a:off x="4919980" y="5537200"/>
            <a:ext cx="2349500" cy="254000"/>
          </a:xfrm>
          <a:prstGeom prst="rect">
            <a:avLst/>
          </a:prstGeom>
          <a:noFill/>
          <a:ln/>
        </p:spPr>
        <p:txBody>
          <a:bodyPr wrap="square" lIns="0" tIns="0" rIns="0" bIns="0" rtlCol="0" anchor="ctr"/>
          <a:lstStyle/>
          <a:p>
            <a:pPr algn="ctr">
              <a:lnSpc>
                <a:spcPct val="120000"/>
              </a:lnSpc>
            </a:pPr>
            <a:r>
              <a:rPr lang="en-US" sz="1400" b="1" dirty="0">
                <a:solidFill>
                  <a:srgbClr val="EAEAEA"/>
                </a:solidFill>
                <a:latin typeface="MiSans" pitchFamily="34" charset="0"/>
                <a:ea typeface="MiSans" pitchFamily="34" charset="-122"/>
                <a:cs typeface="MiSans" pitchFamily="34" charset="-120"/>
              </a:rPr>
              <a:t>Random Forest</a:t>
            </a:r>
            <a:endParaRPr lang="en-US" sz="1600" dirty="0"/>
          </a:p>
        </p:txBody>
      </p:sp>
      <p:sp>
        <p:nvSpPr>
          <p:cNvPr id="13" name="Shape 10"/>
          <p:cNvSpPr/>
          <p:nvPr/>
        </p:nvSpPr>
        <p:spPr>
          <a:xfrm>
            <a:off x="7386320" y="2021842"/>
            <a:ext cx="2171700" cy="3416300"/>
          </a:xfrm>
          <a:custGeom>
            <a:avLst/>
            <a:gdLst/>
            <a:ahLst/>
            <a:cxnLst/>
            <a:rect l="l" t="t" r="r" b="b"/>
            <a:pathLst>
              <a:path w="2171700" h="3416300">
                <a:moveTo>
                  <a:pt x="101592" y="0"/>
                </a:moveTo>
                <a:lnTo>
                  <a:pt x="2070108" y="0"/>
                </a:lnTo>
                <a:cubicBezTo>
                  <a:pt x="2126216" y="0"/>
                  <a:pt x="2171700" y="45484"/>
                  <a:pt x="2171700" y="101592"/>
                </a:cubicBezTo>
                <a:lnTo>
                  <a:pt x="2171700" y="3416300"/>
                </a:lnTo>
                <a:lnTo>
                  <a:pt x="0" y="3416300"/>
                </a:lnTo>
                <a:lnTo>
                  <a:pt x="0" y="101592"/>
                </a:lnTo>
                <a:cubicBezTo>
                  <a:pt x="0" y="45484"/>
                  <a:pt x="45484" y="0"/>
                  <a:pt x="101592" y="0"/>
                </a:cubicBezTo>
                <a:close/>
              </a:path>
            </a:pathLst>
          </a:custGeom>
          <a:solidFill>
            <a:srgbClr val="3A76B8"/>
          </a:solidFill>
          <a:ln/>
        </p:spPr>
        <p:txBody>
          <a:bodyPr/>
          <a:lstStyle/>
          <a:p>
            <a:endParaRPr lang="en-US"/>
          </a:p>
        </p:txBody>
      </p:sp>
      <p:sp>
        <p:nvSpPr>
          <p:cNvPr id="14" name="Text 11"/>
          <p:cNvSpPr/>
          <p:nvPr/>
        </p:nvSpPr>
        <p:spPr>
          <a:xfrm>
            <a:off x="7373620" y="2123442"/>
            <a:ext cx="2197100" cy="355600"/>
          </a:xfrm>
          <a:prstGeom prst="rect">
            <a:avLst/>
          </a:prstGeom>
          <a:noFill/>
          <a:ln/>
        </p:spPr>
        <p:txBody>
          <a:bodyPr wrap="square" lIns="0" tIns="0" rIns="0" bIns="0" rtlCol="0" anchor="ctr"/>
          <a:lstStyle/>
          <a:p>
            <a:pPr algn="ctr">
              <a:lnSpc>
                <a:spcPct val="130000"/>
              </a:lnSpc>
            </a:pPr>
            <a:r>
              <a:rPr lang="en-US" sz="1800" b="1" dirty="0">
                <a:solidFill>
                  <a:srgbClr val="EAEAEA"/>
                </a:solidFill>
                <a:latin typeface="MiSans" pitchFamily="34" charset="0"/>
                <a:ea typeface="MiSans" pitchFamily="34" charset="-122"/>
                <a:cs typeface="MiSans" pitchFamily="34" charset="-120"/>
              </a:rPr>
              <a:t>0.9041</a:t>
            </a:r>
            <a:endParaRPr lang="en-US" sz="1600" dirty="0"/>
          </a:p>
        </p:txBody>
      </p:sp>
      <p:sp>
        <p:nvSpPr>
          <p:cNvPr id="15" name="Text 12"/>
          <p:cNvSpPr/>
          <p:nvPr/>
        </p:nvSpPr>
        <p:spPr>
          <a:xfrm>
            <a:off x="7297420" y="5537200"/>
            <a:ext cx="2349500" cy="254000"/>
          </a:xfrm>
          <a:prstGeom prst="rect">
            <a:avLst/>
          </a:prstGeom>
          <a:noFill/>
          <a:ln/>
        </p:spPr>
        <p:txBody>
          <a:bodyPr wrap="square" lIns="0" tIns="0" rIns="0" bIns="0" rtlCol="0" anchor="ctr"/>
          <a:lstStyle/>
          <a:p>
            <a:pPr algn="ctr">
              <a:lnSpc>
                <a:spcPct val="120000"/>
              </a:lnSpc>
            </a:pPr>
            <a:r>
              <a:rPr lang="en-US" sz="1400" b="1" dirty="0">
                <a:solidFill>
                  <a:srgbClr val="EAEAEA"/>
                </a:solidFill>
                <a:latin typeface="MiSans" pitchFamily="34" charset="0"/>
                <a:ea typeface="MiSans" pitchFamily="34" charset="-122"/>
                <a:cs typeface="MiSans" pitchFamily="34" charset="-120"/>
              </a:rPr>
              <a:t>Gradient Boosting</a:t>
            </a:r>
            <a:endParaRPr lang="en-US" sz="1600" dirty="0"/>
          </a:p>
        </p:txBody>
      </p:sp>
      <p:sp>
        <p:nvSpPr>
          <p:cNvPr id="16" name="Shape 13"/>
          <p:cNvSpPr/>
          <p:nvPr/>
        </p:nvSpPr>
        <p:spPr>
          <a:xfrm>
            <a:off x="9763760" y="558800"/>
            <a:ext cx="2171700" cy="4876800"/>
          </a:xfrm>
          <a:custGeom>
            <a:avLst/>
            <a:gdLst/>
            <a:ahLst/>
            <a:cxnLst/>
            <a:rect l="l" t="t" r="r" b="b"/>
            <a:pathLst>
              <a:path w="2171700" h="4876800">
                <a:moveTo>
                  <a:pt x="101592" y="0"/>
                </a:moveTo>
                <a:lnTo>
                  <a:pt x="2070108" y="0"/>
                </a:lnTo>
                <a:cubicBezTo>
                  <a:pt x="2126216" y="0"/>
                  <a:pt x="2171700" y="45484"/>
                  <a:pt x="2171700" y="101592"/>
                </a:cubicBezTo>
                <a:lnTo>
                  <a:pt x="2171700" y="4876800"/>
                </a:lnTo>
                <a:lnTo>
                  <a:pt x="0" y="4876800"/>
                </a:lnTo>
                <a:lnTo>
                  <a:pt x="0" y="101592"/>
                </a:lnTo>
                <a:cubicBezTo>
                  <a:pt x="0" y="45484"/>
                  <a:pt x="45484" y="0"/>
                  <a:pt x="101592" y="0"/>
                </a:cubicBezTo>
                <a:close/>
              </a:path>
            </a:pathLst>
          </a:custGeom>
          <a:solidFill>
            <a:srgbClr val="57AFFF"/>
          </a:solidFill>
          <a:ln/>
        </p:spPr>
        <p:txBody>
          <a:bodyPr/>
          <a:lstStyle/>
          <a:p>
            <a:endParaRPr lang="en-US"/>
          </a:p>
        </p:txBody>
      </p:sp>
      <p:sp>
        <p:nvSpPr>
          <p:cNvPr id="17" name="Text 14"/>
          <p:cNvSpPr/>
          <p:nvPr/>
        </p:nvSpPr>
        <p:spPr>
          <a:xfrm>
            <a:off x="9751060" y="660400"/>
            <a:ext cx="2197100" cy="355600"/>
          </a:xfrm>
          <a:prstGeom prst="rect">
            <a:avLst/>
          </a:prstGeom>
          <a:noFill/>
          <a:ln/>
        </p:spPr>
        <p:txBody>
          <a:bodyPr wrap="square" lIns="0" tIns="0" rIns="0" bIns="0" rtlCol="0" anchor="ctr"/>
          <a:lstStyle/>
          <a:p>
            <a:pPr algn="ctr">
              <a:lnSpc>
                <a:spcPct val="130000"/>
              </a:lnSpc>
            </a:pPr>
            <a:r>
              <a:rPr lang="en-US" sz="1800" b="1" dirty="0">
                <a:solidFill>
                  <a:srgbClr val="EAEAEA"/>
                </a:solidFill>
                <a:latin typeface="MiSans" pitchFamily="34" charset="0"/>
                <a:ea typeface="MiSans" pitchFamily="34" charset="-122"/>
                <a:cs typeface="MiSans" pitchFamily="34" charset="-120"/>
              </a:rPr>
              <a:t>0.9736</a:t>
            </a:r>
            <a:endParaRPr lang="en-US" sz="1600" dirty="0"/>
          </a:p>
        </p:txBody>
      </p:sp>
      <p:sp>
        <p:nvSpPr>
          <p:cNvPr id="18" name="Text 15"/>
          <p:cNvSpPr/>
          <p:nvPr/>
        </p:nvSpPr>
        <p:spPr>
          <a:xfrm>
            <a:off x="9674860" y="5537200"/>
            <a:ext cx="2349500" cy="254000"/>
          </a:xfrm>
          <a:prstGeom prst="rect">
            <a:avLst/>
          </a:prstGeom>
          <a:noFill/>
          <a:ln/>
        </p:spPr>
        <p:txBody>
          <a:bodyPr wrap="square" lIns="0" tIns="0" rIns="0" bIns="0" rtlCol="0" anchor="ctr"/>
          <a:lstStyle/>
          <a:p>
            <a:pPr algn="ctr">
              <a:lnSpc>
                <a:spcPct val="120000"/>
              </a:lnSpc>
            </a:pPr>
            <a:r>
              <a:rPr lang="en-US" sz="1400" b="1" dirty="0">
                <a:solidFill>
                  <a:srgbClr val="EAEAEA"/>
                </a:solidFill>
                <a:latin typeface="MiSans" pitchFamily="34" charset="0"/>
                <a:ea typeface="MiSans" pitchFamily="34" charset="-122"/>
                <a:cs typeface="MiSans" pitchFamily="34" charset="-120"/>
              </a:rPr>
              <a:t>XGBoost</a:t>
            </a:r>
            <a:endParaRPr lang="en-US" sz="1600" dirty="0"/>
          </a:p>
        </p:txBody>
      </p:sp>
      <p:sp>
        <p:nvSpPr>
          <p:cNvPr id="19" name="Shape 16"/>
          <p:cNvSpPr/>
          <p:nvPr/>
        </p:nvSpPr>
        <p:spPr>
          <a:xfrm>
            <a:off x="254000" y="5994400"/>
            <a:ext cx="11684000" cy="609600"/>
          </a:xfrm>
          <a:custGeom>
            <a:avLst/>
            <a:gdLst/>
            <a:ahLst/>
            <a:cxnLst/>
            <a:rect l="l" t="t" r="r" b="b"/>
            <a:pathLst>
              <a:path w="11684000" h="609600">
                <a:moveTo>
                  <a:pt x="101602" y="0"/>
                </a:moveTo>
                <a:lnTo>
                  <a:pt x="11582398" y="0"/>
                </a:lnTo>
                <a:cubicBezTo>
                  <a:pt x="11638511" y="0"/>
                  <a:pt x="11684000" y="45489"/>
                  <a:pt x="11684000" y="101602"/>
                </a:cubicBezTo>
                <a:lnTo>
                  <a:pt x="11684000" y="507998"/>
                </a:lnTo>
                <a:cubicBezTo>
                  <a:pt x="11684000" y="564111"/>
                  <a:pt x="11638511" y="609600"/>
                  <a:pt x="11582398" y="609600"/>
                </a:cubicBezTo>
                <a:lnTo>
                  <a:pt x="101602" y="609600"/>
                </a:lnTo>
                <a:cubicBezTo>
                  <a:pt x="45489" y="609600"/>
                  <a:pt x="0" y="564111"/>
                  <a:pt x="0" y="507998"/>
                </a:cubicBezTo>
                <a:lnTo>
                  <a:pt x="0" y="101602"/>
                </a:lnTo>
                <a:cubicBezTo>
                  <a:pt x="0" y="45526"/>
                  <a:pt x="45526" y="0"/>
                  <a:pt x="101602" y="0"/>
                </a:cubicBezTo>
                <a:close/>
              </a:path>
            </a:pathLst>
          </a:custGeom>
          <a:solidFill>
            <a:srgbClr val="57AFFF">
              <a:alpha val="20000"/>
            </a:srgbClr>
          </a:solidFill>
          <a:ln/>
        </p:spPr>
        <p:txBody>
          <a:bodyPr/>
          <a:lstStyle/>
          <a:p>
            <a:endParaRPr lang="en-US"/>
          </a:p>
        </p:txBody>
      </p:sp>
      <p:sp>
        <p:nvSpPr>
          <p:cNvPr id="20" name="Text 17"/>
          <p:cNvSpPr/>
          <p:nvPr/>
        </p:nvSpPr>
        <p:spPr>
          <a:xfrm>
            <a:off x="304800" y="6146800"/>
            <a:ext cx="115824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Kết Luận: </a:t>
            </a:r>
            <a:r>
              <a:rPr lang="en-US" sz="1600" b="1" dirty="0">
                <a:solidFill>
                  <a:srgbClr val="57AFFF"/>
                </a:solidFill>
                <a:latin typeface="MiSans" pitchFamily="34" charset="0"/>
                <a:ea typeface="MiSans" pitchFamily="34" charset="-122"/>
                <a:cs typeface="MiSans" pitchFamily="34" charset="-120"/>
              </a:rPr>
              <a:t>XGBoost</a:t>
            </a:r>
            <a:r>
              <a:rPr lang="en-US" sz="1600" b="1" dirty="0">
                <a:solidFill>
                  <a:srgbClr val="EAEAEA"/>
                </a:solidFill>
                <a:latin typeface="MiSans" pitchFamily="34" charset="0"/>
                <a:ea typeface="MiSans" pitchFamily="34" charset="-122"/>
                <a:cs typeface="MiSans" pitchFamily="34" charset="-120"/>
              </a:rPr>
              <a:t> là mô hình vượt trội với chỉ số </a:t>
            </a:r>
            <a:r>
              <a:rPr lang="en-US" sz="1600" b="1" dirty="0">
                <a:solidFill>
                  <a:srgbClr val="57AFFF"/>
                </a:solidFill>
                <a:latin typeface="MiSans" pitchFamily="34" charset="0"/>
                <a:ea typeface="MiSans" pitchFamily="34" charset="-122"/>
                <a:cs typeface="MiSans" pitchFamily="34" charset="-120"/>
              </a:rPr>
              <a:t>R² cao nhất</a:t>
            </a:r>
            <a:r>
              <a:rPr lang="en-US" sz="1600" b="1" dirty="0">
                <a:solidFill>
                  <a:srgbClr val="EAEAEA"/>
                </a:solidFill>
                <a:latin typeface="MiSans" pitchFamily="34" charset="0"/>
                <a:ea typeface="MiSans" pitchFamily="34" charset="-122"/>
                <a:cs typeface="MiSans" pitchFamily="34" charset="-120"/>
              </a:rPr>
              <a:t> và </a:t>
            </a:r>
            <a:r>
              <a:rPr lang="en-US" sz="1600" b="1" dirty="0">
                <a:solidFill>
                  <a:srgbClr val="57AFFF"/>
                </a:solidFill>
                <a:latin typeface="MiSans" pitchFamily="34" charset="0"/>
                <a:ea typeface="MiSans" pitchFamily="34" charset="-122"/>
                <a:cs typeface="MiSans" pitchFamily="34" charset="-120"/>
              </a:rPr>
              <a:t>sai số thấp nhất</a:t>
            </a:r>
            <a:r>
              <a:rPr lang="en-US" sz="1600" b="1" dirty="0">
                <a:solidFill>
                  <a:srgbClr val="EAEAEA"/>
                </a:solidFill>
                <a:latin typeface="MiSans" pitchFamily="34" charset="0"/>
                <a:ea typeface="MiSans" pitchFamily="34" charset="-122"/>
                <a:cs typeface="MiSans" pitchFamily="34" charset="-120"/>
              </a:rPr>
              <a:t>.</a:t>
            </a:r>
            <a:endParaRPr lang="en-US" sz="16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0"/>
            <a:ext cx="12268200" cy="6864350"/>
          </a:xfrm>
          <a:prstGeom prst="rect">
            <a:avLst/>
          </a:prstGeom>
        </p:spPr>
      </p:pic>
      <p:sp>
        <p:nvSpPr>
          <p:cNvPr id="4" name="Text 0"/>
          <p:cNvSpPr/>
          <p:nvPr/>
        </p:nvSpPr>
        <p:spPr>
          <a:xfrm>
            <a:off x="6299200" y="2012821"/>
            <a:ext cx="6019800" cy="457200"/>
          </a:xfrm>
          <a:prstGeom prst="rect">
            <a:avLst/>
          </a:prstGeom>
          <a:noFill/>
          <a:ln/>
        </p:spPr>
        <p:txBody>
          <a:bodyPr wrap="square" lIns="0" tIns="0" rIns="0" bIns="0" rtlCol="0" anchor="ctr"/>
          <a:lstStyle/>
          <a:p>
            <a:pPr>
              <a:lnSpc>
                <a:spcPct val="100000"/>
              </a:lnSpc>
            </a:pPr>
            <a:r>
              <a:rPr lang="en-US" sz="3000" b="1" dirty="0">
                <a:solidFill>
                  <a:srgbClr val="57AFFF"/>
                </a:solidFill>
                <a:latin typeface="Noto Sans SC" pitchFamily="34" charset="0"/>
                <a:ea typeface="Noto Sans SC" pitchFamily="34" charset="-122"/>
                <a:cs typeface="Noto Sans SC" pitchFamily="34" charset="-120"/>
              </a:rPr>
              <a:t>Phân Tích Feature Importance</a:t>
            </a:r>
            <a:endParaRPr lang="en-US" sz="1600" dirty="0"/>
          </a:p>
        </p:txBody>
      </p:sp>
      <p:sp>
        <p:nvSpPr>
          <p:cNvPr id="5" name="Text 1"/>
          <p:cNvSpPr/>
          <p:nvPr/>
        </p:nvSpPr>
        <p:spPr>
          <a:xfrm>
            <a:off x="6316939" y="2752531"/>
            <a:ext cx="5638800" cy="1494775"/>
          </a:xfrm>
          <a:prstGeom prst="rect">
            <a:avLst/>
          </a:prstGeom>
          <a:noFill/>
          <a:ln/>
        </p:spPr>
        <p:txBody>
          <a:bodyPr wrap="square" lIns="0" tIns="0" rIns="0" bIns="0" rtlCol="0" anchor="ctr"/>
          <a:lstStyle/>
          <a:p>
            <a:r>
              <a:rPr lang="vi-VN" sz="1600" dirty="0">
                <a:solidFill>
                  <a:schemeClr val="bg2"/>
                </a:solidFill>
                <a:ea typeface="MiSans" panose="020B0604020202020204" charset="-122"/>
                <a:cs typeface="MiSans" panose="020B0604020202020204" charset="-122"/>
              </a:rPr>
              <a:t>Feature actual_price vượt trội (importance ~0.9) vì nó là pricing anchor quyết định giá sau giảm - mô hình đã nắm đúng logic kinh doanh cơ bản. Điều này chứng tỏ model hoạt động hiệu quả, học được mối quan hệ cốt lõi trong chiến lược định giá.</a:t>
            </a:r>
            <a:endParaRPr lang="vi-VN" dirty="0">
              <a:ea typeface="MiSans" panose="020B0604020202020204" charset="-122"/>
              <a:cs typeface="MiSans" panose="020B0604020202020204" charset="-122"/>
            </a:endParaRPr>
          </a:p>
        </p:txBody>
      </p:sp>
      <p:pic>
        <p:nvPicPr>
          <p:cNvPr id="23" name="Picture 22">
            <a:extLst>
              <a:ext uri="{FF2B5EF4-FFF2-40B4-BE49-F238E27FC236}">
                <a16:creationId xmlns:a16="http://schemas.microsoft.com/office/drawing/2014/main" id="{0AC64DD7-39EC-5DE8-D389-985C98E54C48}"/>
              </a:ext>
            </a:extLst>
          </p:cNvPr>
          <p:cNvPicPr>
            <a:picLocks noChangeAspect="1"/>
          </p:cNvPicPr>
          <p:nvPr/>
        </p:nvPicPr>
        <p:blipFill>
          <a:blip r:embed="rId4"/>
          <a:srcRect t="4847"/>
          <a:stretch>
            <a:fillRect/>
          </a:stretch>
        </p:blipFill>
        <p:spPr>
          <a:xfrm>
            <a:off x="236264" y="1640503"/>
            <a:ext cx="5638799" cy="3576993"/>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https://kimi-img.moonshot.cn/pub/slides/slides_tmpl/image/25-08-27-20:02:10-d2nf7gh8bjvh7rlj062g.jpg"/>
          <p:cNvPicPr>
            <a:picLocks noChangeAspect="1"/>
          </p:cNvPicPr>
          <p:nvPr/>
        </p:nvPicPr>
        <p:blipFill>
          <a:blip r:embed="rId3"/>
          <a:srcRect/>
          <a:stretch/>
        </p:blipFill>
        <p:spPr>
          <a:xfrm>
            <a:off x="-11363" y="-11130"/>
            <a:ext cx="12203363" cy="6871023"/>
          </a:xfrm>
          <a:prstGeom prst="rect">
            <a:avLst/>
          </a:prstGeom>
        </p:spPr>
      </p:pic>
      <p:sp>
        <p:nvSpPr>
          <p:cNvPr id="3" name="Shape 0"/>
          <p:cNvSpPr/>
          <p:nvPr/>
        </p:nvSpPr>
        <p:spPr>
          <a:xfrm>
            <a:off x="949027" y="6176992"/>
            <a:ext cx="0" cy="125950"/>
          </a:xfrm>
          <a:prstGeom prst="line">
            <a:avLst/>
          </a:prstGeom>
          <a:noFill/>
          <a:ln w="12700">
            <a:solidFill>
              <a:srgbClr val="FFFFFF"/>
            </a:solidFill>
            <a:prstDash val="solid"/>
            <a:headEnd type="none"/>
            <a:tailEnd type="none"/>
          </a:ln>
        </p:spPr>
        <p:txBody>
          <a:bodyPr/>
          <a:lstStyle/>
          <a:p>
            <a:endParaRPr lang="en-US"/>
          </a:p>
        </p:txBody>
      </p:sp>
      <p:sp>
        <p:nvSpPr>
          <p:cNvPr id="4" name="Shape 1"/>
          <p:cNvSpPr/>
          <p:nvPr/>
        </p:nvSpPr>
        <p:spPr>
          <a:xfrm>
            <a:off x="1037028" y="6176992"/>
            <a:ext cx="0" cy="125950"/>
          </a:xfrm>
          <a:prstGeom prst="line">
            <a:avLst/>
          </a:prstGeom>
          <a:noFill/>
          <a:ln w="12700">
            <a:solidFill>
              <a:srgbClr val="FFFFFF"/>
            </a:solidFill>
            <a:prstDash val="solid"/>
            <a:headEnd type="none"/>
            <a:tailEnd type="none"/>
          </a:ln>
        </p:spPr>
        <p:txBody>
          <a:bodyPr/>
          <a:lstStyle/>
          <a:p>
            <a:endParaRPr lang="en-US"/>
          </a:p>
        </p:txBody>
      </p:sp>
      <p:sp>
        <p:nvSpPr>
          <p:cNvPr id="5" name="Shape 2"/>
          <p:cNvSpPr/>
          <p:nvPr/>
        </p:nvSpPr>
        <p:spPr>
          <a:xfrm>
            <a:off x="1125028" y="6072610"/>
            <a:ext cx="0" cy="220414"/>
          </a:xfrm>
          <a:prstGeom prst="line">
            <a:avLst/>
          </a:prstGeom>
          <a:noFill/>
          <a:ln w="12700">
            <a:solidFill>
              <a:srgbClr val="FFFFFF"/>
            </a:solidFill>
            <a:prstDash val="solid"/>
            <a:headEnd type="none"/>
            <a:tailEnd type="none"/>
          </a:ln>
        </p:spPr>
        <p:txBody>
          <a:bodyPr/>
          <a:lstStyle/>
          <a:p>
            <a:endParaRPr lang="en-US"/>
          </a:p>
        </p:txBody>
      </p:sp>
      <p:sp>
        <p:nvSpPr>
          <p:cNvPr id="6" name="Shape 3"/>
          <p:cNvSpPr/>
          <p:nvPr/>
        </p:nvSpPr>
        <p:spPr>
          <a:xfrm>
            <a:off x="1213029" y="6176992"/>
            <a:ext cx="0" cy="125950"/>
          </a:xfrm>
          <a:prstGeom prst="line">
            <a:avLst/>
          </a:prstGeom>
          <a:noFill/>
          <a:ln w="12700">
            <a:solidFill>
              <a:srgbClr val="FFFFFF"/>
            </a:solidFill>
            <a:prstDash val="solid"/>
            <a:headEnd type="none"/>
            <a:tailEnd type="none"/>
          </a:ln>
        </p:spPr>
        <p:txBody>
          <a:bodyPr/>
          <a:lstStyle/>
          <a:p>
            <a:endParaRPr lang="en-US"/>
          </a:p>
        </p:txBody>
      </p:sp>
      <p:sp>
        <p:nvSpPr>
          <p:cNvPr id="7" name="Shape 4"/>
          <p:cNvSpPr/>
          <p:nvPr/>
        </p:nvSpPr>
        <p:spPr>
          <a:xfrm>
            <a:off x="1301029" y="6176992"/>
            <a:ext cx="0" cy="125950"/>
          </a:xfrm>
          <a:prstGeom prst="line">
            <a:avLst/>
          </a:prstGeom>
          <a:noFill/>
          <a:ln w="12700">
            <a:solidFill>
              <a:srgbClr val="FFFFFF"/>
            </a:solidFill>
            <a:prstDash val="solid"/>
            <a:headEnd type="none"/>
            <a:tailEnd type="none"/>
          </a:ln>
        </p:spPr>
        <p:txBody>
          <a:bodyPr/>
          <a:lstStyle/>
          <a:p>
            <a:endParaRPr lang="en-US"/>
          </a:p>
        </p:txBody>
      </p:sp>
      <p:sp>
        <p:nvSpPr>
          <p:cNvPr id="8" name="Shape 5"/>
          <p:cNvSpPr/>
          <p:nvPr/>
        </p:nvSpPr>
        <p:spPr>
          <a:xfrm flipH="1">
            <a:off x="11451321" y="672670"/>
            <a:ext cx="77797" cy="72000"/>
          </a:xfrm>
          <a:prstGeom prst="ellipse">
            <a:avLst/>
          </a:prstGeom>
          <a:solidFill>
            <a:srgbClr val="FFFFFF"/>
          </a:solidFill>
          <a:ln/>
        </p:spPr>
        <p:txBody>
          <a:bodyPr/>
          <a:lstStyle/>
          <a:p>
            <a:endParaRPr lang="en-US"/>
          </a:p>
        </p:txBody>
      </p:sp>
      <p:sp>
        <p:nvSpPr>
          <p:cNvPr id="9" name="Text 6"/>
          <p:cNvSpPr/>
          <p:nvPr/>
        </p:nvSpPr>
        <p:spPr>
          <a:xfrm>
            <a:off x="11451321" y="672670"/>
            <a:ext cx="77797" cy="72000"/>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flipH="1">
            <a:off x="11323146" y="672670"/>
            <a:ext cx="77797" cy="72000"/>
          </a:xfrm>
          <a:prstGeom prst="ellipse">
            <a:avLst/>
          </a:prstGeom>
          <a:solidFill>
            <a:srgbClr val="FFFFFF">
              <a:alpha val="56471"/>
            </a:srgbClr>
          </a:solidFill>
          <a:ln/>
        </p:spPr>
        <p:txBody>
          <a:bodyPr/>
          <a:lstStyle/>
          <a:p>
            <a:endParaRPr lang="en-US"/>
          </a:p>
        </p:txBody>
      </p:sp>
      <p:sp>
        <p:nvSpPr>
          <p:cNvPr id="11" name="Text 8"/>
          <p:cNvSpPr/>
          <p:nvPr/>
        </p:nvSpPr>
        <p:spPr>
          <a:xfrm>
            <a:off x="11323146" y="672670"/>
            <a:ext cx="77797" cy="72000"/>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flipH="1">
            <a:off x="11192132" y="672670"/>
            <a:ext cx="77797" cy="72000"/>
          </a:xfrm>
          <a:prstGeom prst="ellipse">
            <a:avLst/>
          </a:prstGeom>
          <a:solidFill>
            <a:srgbClr val="FFFFFF"/>
          </a:solidFill>
          <a:ln/>
        </p:spPr>
        <p:txBody>
          <a:bodyPr/>
          <a:lstStyle/>
          <a:p>
            <a:endParaRPr lang="en-US"/>
          </a:p>
        </p:txBody>
      </p:sp>
      <p:sp>
        <p:nvSpPr>
          <p:cNvPr id="13" name="Text 10"/>
          <p:cNvSpPr/>
          <p:nvPr/>
        </p:nvSpPr>
        <p:spPr>
          <a:xfrm>
            <a:off x="11192132" y="672670"/>
            <a:ext cx="77797" cy="72000"/>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flipH="1">
            <a:off x="11061118" y="672670"/>
            <a:ext cx="77797" cy="72000"/>
          </a:xfrm>
          <a:prstGeom prst="ellipse">
            <a:avLst/>
          </a:prstGeom>
          <a:solidFill>
            <a:srgbClr val="FFFFFF">
              <a:alpha val="56471"/>
            </a:srgbClr>
          </a:solidFill>
          <a:ln/>
        </p:spPr>
        <p:txBody>
          <a:bodyPr/>
          <a:lstStyle/>
          <a:p>
            <a:endParaRPr lang="en-US"/>
          </a:p>
        </p:txBody>
      </p:sp>
      <p:sp>
        <p:nvSpPr>
          <p:cNvPr id="15" name="Text 12"/>
          <p:cNvSpPr/>
          <p:nvPr/>
        </p:nvSpPr>
        <p:spPr>
          <a:xfrm>
            <a:off x="11061118" y="672670"/>
            <a:ext cx="77797" cy="72000"/>
          </a:xfrm>
          <a:prstGeom prst="rect">
            <a:avLst/>
          </a:prstGeom>
          <a:noFill/>
          <a:ln/>
        </p:spPr>
        <p:txBody>
          <a:bodyPr wrap="square" lIns="45720" tIns="91440" rIns="91440" bIns="45720" rtlCol="0" anchor="ctr"/>
          <a:lstStyle/>
          <a:p>
            <a:pPr>
              <a:lnSpc>
                <a:spcPct val="100000"/>
              </a:lnSpc>
            </a:pPr>
            <a:endParaRPr lang="en-US" sz="1600" dirty="0"/>
          </a:p>
        </p:txBody>
      </p:sp>
      <p:pic>
        <p:nvPicPr>
          <p:cNvPr id="16" name="Image 1" descr="https://kimi-img.moonshot.cn/pub/slides/slides_tmpl/image/25-08-27-20:02:06-d2nf7fh8bjvh7rlj05v0.png"/>
          <p:cNvPicPr>
            <a:picLocks noChangeAspect="1"/>
          </p:cNvPicPr>
          <p:nvPr/>
        </p:nvPicPr>
        <p:blipFill>
          <a:blip r:embed="rId4"/>
          <a:stretch>
            <a:fillRect/>
          </a:stretch>
        </p:blipFill>
        <p:spPr>
          <a:xfrm>
            <a:off x="1096868" y="2174555"/>
            <a:ext cx="723900" cy="1511962"/>
          </a:xfrm>
          <a:prstGeom prst="rect">
            <a:avLst/>
          </a:prstGeom>
        </p:spPr>
      </p:pic>
      <p:pic>
        <p:nvPicPr>
          <p:cNvPr id="17" name="Image 2" descr="https://kimi-img.moonshot.cn/pub/slides/slides_tmpl/image/25-08-27-20:02:06-d2nf7fh8bjvh7rlj05v0.png"/>
          <p:cNvPicPr>
            <a:picLocks noChangeAspect="1"/>
          </p:cNvPicPr>
          <p:nvPr/>
        </p:nvPicPr>
        <p:blipFill>
          <a:blip r:embed="rId4"/>
          <a:stretch>
            <a:fillRect/>
          </a:stretch>
        </p:blipFill>
        <p:spPr>
          <a:xfrm>
            <a:off x="4469270" y="2174555"/>
            <a:ext cx="723900" cy="1511962"/>
          </a:xfrm>
          <a:prstGeom prst="rect">
            <a:avLst/>
          </a:prstGeom>
        </p:spPr>
      </p:pic>
      <p:pic>
        <p:nvPicPr>
          <p:cNvPr id="18" name="Image 3" descr="https://kimi-img.moonshot.cn/pub/slides/slides_tmpl/image/25-08-27-20:02:06-d2nf7fh8bjvh7rlj05v0.png"/>
          <p:cNvPicPr>
            <a:picLocks noChangeAspect="1"/>
          </p:cNvPicPr>
          <p:nvPr/>
        </p:nvPicPr>
        <p:blipFill>
          <a:blip r:embed="rId4"/>
          <a:stretch>
            <a:fillRect/>
          </a:stretch>
        </p:blipFill>
        <p:spPr>
          <a:xfrm>
            <a:off x="7849360" y="2174555"/>
            <a:ext cx="723900" cy="1511962"/>
          </a:xfrm>
          <a:prstGeom prst="rect">
            <a:avLst/>
          </a:prstGeom>
        </p:spPr>
      </p:pic>
      <p:pic>
        <p:nvPicPr>
          <p:cNvPr id="19" name="Image 4" descr="https://kimi-img.moonshot.cn/pub/slides/slides_tmpl/image/25-08-27-20:02:06-d2nf7fh8bjvh7rlj05v0.png"/>
          <p:cNvPicPr>
            <a:picLocks noChangeAspect="1"/>
          </p:cNvPicPr>
          <p:nvPr/>
        </p:nvPicPr>
        <p:blipFill>
          <a:blip r:embed="rId4"/>
          <a:stretch>
            <a:fillRect/>
          </a:stretch>
        </p:blipFill>
        <p:spPr>
          <a:xfrm>
            <a:off x="1096868" y="3780616"/>
            <a:ext cx="723900" cy="1511962"/>
          </a:xfrm>
          <a:prstGeom prst="rect">
            <a:avLst/>
          </a:prstGeom>
        </p:spPr>
      </p:pic>
      <p:pic>
        <p:nvPicPr>
          <p:cNvPr id="20" name="Image 5" descr="https://kimi-img.moonshot.cn/pub/slides/slides_tmpl/image/25-08-27-20:02:06-d2nf7fh8bjvh7rlj05v0.png"/>
          <p:cNvPicPr>
            <a:picLocks noChangeAspect="1"/>
          </p:cNvPicPr>
          <p:nvPr/>
        </p:nvPicPr>
        <p:blipFill>
          <a:blip r:embed="rId4"/>
          <a:stretch>
            <a:fillRect/>
          </a:stretch>
        </p:blipFill>
        <p:spPr>
          <a:xfrm>
            <a:off x="4469270" y="3780616"/>
            <a:ext cx="723900" cy="1511962"/>
          </a:xfrm>
          <a:prstGeom prst="rect">
            <a:avLst/>
          </a:prstGeom>
        </p:spPr>
      </p:pic>
      <p:pic>
        <p:nvPicPr>
          <p:cNvPr id="21" name="Image 6" descr="https://kimi-img.moonshot.cn/pub/slides/slides_tmpl/image/25-08-27-20:02:06-d2nf7fh8bjvh7rlj05v0.png"/>
          <p:cNvPicPr>
            <a:picLocks noChangeAspect="1"/>
          </p:cNvPicPr>
          <p:nvPr/>
        </p:nvPicPr>
        <p:blipFill>
          <a:blip r:embed="rId4"/>
          <a:stretch>
            <a:fillRect/>
          </a:stretch>
        </p:blipFill>
        <p:spPr>
          <a:xfrm>
            <a:off x="7849360" y="3780616"/>
            <a:ext cx="723900" cy="1511962"/>
          </a:xfrm>
          <a:prstGeom prst="rect">
            <a:avLst/>
          </a:prstGeom>
        </p:spPr>
      </p:pic>
      <p:sp>
        <p:nvSpPr>
          <p:cNvPr id="22" name="Text 13"/>
          <p:cNvSpPr/>
          <p:nvPr/>
        </p:nvSpPr>
        <p:spPr>
          <a:xfrm>
            <a:off x="721377" y="941261"/>
            <a:ext cx="5016950" cy="606887"/>
          </a:xfrm>
          <a:prstGeom prst="rect">
            <a:avLst/>
          </a:prstGeom>
          <a:noFill/>
          <a:ln/>
        </p:spPr>
        <p:txBody>
          <a:bodyPr wrap="square" lIns="91440" tIns="45720" rIns="91440" bIns="45720" rtlCol="0" anchor="t"/>
          <a:lstStyle/>
          <a:p>
            <a:pPr>
              <a:lnSpc>
                <a:spcPct val="90000"/>
              </a:lnSpc>
            </a:pPr>
            <a:r>
              <a:rPr lang="en-US" sz="6000" dirty="0">
                <a:solidFill>
                  <a:srgbClr val="517BDA"/>
                </a:solidFill>
                <a:latin typeface="MiSans" pitchFamily="34" charset="0"/>
                <a:ea typeface="MiSans" pitchFamily="34" charset="-122"/>
                <a:cs typeface="MiSans" pitchFamily="34" charset="-120"/>
              </a:rPr>
              <a:t>Contents</a:t>
            </a:r>
            <a:endParaRPr lang="en-US" sz="6000" dirty="0"/>
          </a:p>
        </p:txBody>
      </p:sp>
      <p:pic>
        <p:nvPicPr>
          <p:cNvPr id="23" name="Image 7" descr="https://kimi-img.moonshot.cn/pub/slides/slides_tmpl/image/25-08-27-20:02:05-d2nf7f98bjvh7rlj05tg.png"/>
          <p:cNvPicPr>
            <a:picLocks noChangeAspect="1"/>
          </p:cNvPicPr>
          <p:nvPr/>
        </p:nvPicPr>
        <p:blipFill>
          <a:blip r:embed="rId5"/>
          <a:stretch>
            <a:fillRect/>
          </a:stretch>
        </p:blipFill>
        <p:spPr>
          <a:xfrm>
            <a:off x="2875015" y="520270"/>
            <a:ext cx="355600" cy="304800"/>
          </a:xfrm>
          <a:prstGeom prst="rect">
            <a:avLst/>
          </a:prstGeom>
        </p:spPr>
      </p:pic>
      <p:sp>
        <p:nvSpPr>
          <p:cNvPr id="24" name="Shape 14"/>
          <p:cNvSpPr/>
          <p:nvPr/>
        </p:nvSpPr>
        <p:spPr>
          <a:xfrm>
            <a:off x="1613338" y="2453555"/>
            <a:ext cx="541714" cy="460126"/>
          </a:xfrm>
          <a:prstGeom prst="rect">
            <a:avLst/>
          </a:prstGeom>
          <a:solidFill>
            <a:srgbClr val="000000">
              <a:alpha val="0"/>
            </a:srgbClr>
          </a:solidFill>
          <a:ln/>
        </p:spPr>
        <p:txBody>
          <a:bodyPr/>
          <a:lstStyle/>
          <a:p>
            <a:endParaRPr lang="en-US"/>
          </a:p>
        </p:txBody>
      </p:sp>
      <p:sp>
        <p:nvSpPr>
          <p:cNvPr id="25" name="Text 15"/>
          <p:cNvSpPr/>
          <p:nvPr/>
        </p:nvSpPr>
        <p:spPr>
          <a:xfrm>
            <a:off x="1613338" y="2453555"/>
            <a:ext cx="541714" cy="460126"/>
          </a:xfrm>
          <a:prstGeom prst="rect">
            <a:avLst/>
          </a:prstGeom>
          <a:noFill/>
          <a:ln/>
        </p:spPr>
        <p:txBody>
          <a:bodyPr wrap="square" lIns="0" tIns="0" rIns="0" bIns="0" rtlCol="0" anchor="t"/>
          <a:lstStyle/>
          <a:p>
            <a:pPr>
              <a:lnSpc>
                <a:spcPct val="110000"/>
              </a:lnSpc>
            </a:pPr>
            <a:r>
              <a:rPr lang="en-US" sz="2800" dirty="0">
                <a:solidFill>
                  <a:srgbClr val="FFFFFF"/>
                </a:solidFill>
                <a:latin typeface="MiSans" pitchFamily="34" charset="0"/>
                <a:ea typeface="MiSans" pitchFamily="34" charset="-122"/>
                <a:cs typeface="MiSans" pitchFamily="34" charset="-120"/>
              </a:rPr>
              <a:t>01</a:t>
            </a:r>
            <a:endParaRPr lang="en-US" sz="1600" dirty="0"/>
          </a:p>
        </p:txBody>
      </p:sp>
      <p:sp>
        <p:nvSpPr>
          <p:cNvPr id="26" name="Text 16"/>
          <p:cNvSpPr/>
          <p:nvPr/>
        </p:nvSpPr>
        <p:spPr>
          <a:xfrm>
            <a:off x="1613337" y="2954311"/>
            <a:ext cx="3035114" cy="248841"/>
          </a:xfrm>
          <a:prstGeom prst="rect">
            <a:avLst/>
          </a:prstGeom>
          <a:noFill/>
          <a:ln/>
        </p:spPr>
        <p:txBody>
          <a:bodyPr wrap="square" lIns="0" tIns="0" rIns="0" bIns="0" rtlCol="0" anchor="t">
            <a:spAutoFit/>
          </a:bodyPr>
          <a:lstStyle/>
          <a:p>
            <a:pPr>
              <a:lnSpc>
                <a:spcPct val="100000"/>
              </a:lnSpc>
            </a:pPr>
            <a:r>
              <a:rPr lang="en-US" sz="1600" dirty="0">
                <a:solidFill>
                  <a:srgbClr val="FFFFFF"/>
                </a:solidFill>
                <a:latin typeface="MiSans" pitchFamily="34" charset="0"/>
                <a:ea typeface="MiSans" pitchFamily="34" charset="-122"/>
                <a:cs typeface="MiSans" pitchFamily="34" charset="-120"/>
              </a:rPr>
              <a:t>Mở đầu &amp; bối cảnh</a:t>
            </a:r>
            <a:endParaRPr lang="en-US" sz="1600" dirty="0"/>
          </a:p>
        </p:txBody>
      </p:sp>
      <p:sp>
        <p:nvSpPr>
          <p:cNvPr id="27" name="Shape 17"/>
          <p:cNvSpPr/>
          <p:nvPr/>
        </p:nvSpPr>
        <p:spPr>
          <a:xfrm>
            <a:off x="4985740" y="2453555"/>
            <a:ext cx="541714" cy="460126"/>
          </a:xfrm>
          <a:prstGeom prst="rect">
            <a:avLst/>
          </a:prstGeom>
          <a:solidFill>
            <a:srgbClr val="000000">
              <a:alpha val="0"/>
            </a:srgbClr>
          </a:solidFill>
          <a:ln/>
        </p:spPr>
        <p:txBody>
          <a:bodyPr/>
          <a:lstStyle/>
          <a:p>
            <a:endParaRPr lang="en-US"/>
          </a:p>
        </p:txBody>
      </p:sp>
      <p:sp>
        <p:nvSpPr>
          <p:cNvPr id="28" name="Text 18"/>
          <p:cNvSpPr/>
          <p:nvPr/>
        </p:nvSpPr>
        <p:spPr>
          <a:xfrm>
            <a:off x="4985740" y="2453555"/>
            <a:ext cx="541714" cy="460126"/>
          </a:xfrm>
          <a:prstGeom prst="rect">
            <a:avLst/>
          </a:prstGeom>
          <a:noFill/>
          <a:ln/>
        </p:spPr>
        <p:txBody>
          <a:bodyPr wrap="square" lIns="0" tIns="0" rIns="0" bIns="0" rtlCol="0" anchor="t"/>
          <a:lstStyle/>
          <a:p>
            <a:pPr>
              <a:lnSpc>
                <a:spcPct val="110000"/>
              </a:lnSpc>
            </a:pPr>
            <a:r>
              <a:rPr lang="en-US" sz="2800" dirty="0">
                <a:solidFill>
                  <a:srgbClr val="FFFFFF"/>
                </a:solidFill>
                <a:latin typeface="MiSans" pitchFamily="34" charset="0"/>
                <a:ea typeface="MiSans" pitchFamily="34" charset="-122"/>
                <a:cs typeface="MiSans" pitchFamily="34" charset="-120"/>
              </a:rPr>
              <a:t>02</a:t>
            </a:r>
            <a:endParaRPr lang="en-US" sz="1600" dirty="0"/>
          </a:p>
        </p:txBody>
      </p:sp>
      <p:sp>
        <p:nvSpPr>
          <p:cNvPr id="29" name="Text 19"/>
          <p:cNvSpPr/>
          <p:nvPr/>
        </p:nvSpPr>
        <p:spPr>
          <a:xfrm>
            <a:off x="4985739" y="2954311"/>
            <a:ext cx="3035114" cy="248841"/>
          </a:xfrm>
          <a:prstGeom prst="rect">
            <a:avLst/>
          </a:prstGeom>
          <a:noFill/>
          <a:ln/>
        </p:spPr>
        <p:txBody>
          <a:bodyPr wrap="square" lIns="0" tIns="0" rIns="0" bIns="0" rtlCol="0" anchor="t">
            <a:spAutoFit/>
          </a:bodyPr>
          <a:lstStyle/>
          <a:p>
            <a:pPr>
              <a:lnSpc>
                <a:spcPct val="100000"/>
              </a:lnSpc>
            </a:pPr>
            <a:r>
              <a:rPr lang="en-US" sz="1600" dirty="0">
                <a:solidFill>
                  <a:srgbClr val="FFFFFF"/>
                </a:solidFill>
                <a:latin typeface="MiSans" pitchFamily="34" charset="0"/>
                <a:ea typeface="MiSans" pitchFamily="34" charset="-122"/>
                <a:cs typeface="MiSans" pitchFamily="34" charset="-120"/>
              </a:rPr>
              <a:t>Thu thập &amp; làm sạch dữ liệu</a:t>
            </a:r>
            <a:endParaRPr lang="en-US" sz="1600" dirty="0"/>
          </a:p>
        </p:txBody>
      </p:sp>
      <p:sp>
        <p:nvSpPr>
          <p:cNvPr id="30" name="Shape 20"/>
          <p:cNvSpPr/>
          <p:nvPr/>
        </p:nvSpPr>
        <p:spPr>
          <a:xfrm>
            <a:off x="8365830" y="2453555"/>
            <a:ext cx="541714" cy="460126"/>
          </a:xfrm>
          <a:prstGeom prst="rect">
            <a:avLst/>
          </a:prstGeom>
          <a:solidFill>
            <a:srgbClr val="000000">
              <a:alpha val="0"/>
            </a:srgbClr>
          </a:solidFill>
          <a:ln/>
        </p:spPr>
        <p:txBody>
          <a:bodyPr/>
          <a:lstStyle/>
          <a:p>
            <a:endParaRPr lang="en-US"/>
          </a:p>
        </p:txBody>
      </p:sp>
      <p:sp>
        <p:nvSpPr>
          <p:cNvPr id="31" name="Text 21"/>
          <p:cNvSpPr/>
          <p:nvPr/>
        </p:nvSpPr>
        <p:spPr>
          <a:xfrm>
            <a:off x="8365830" y="2453555"/>
            <a:ext cx="541714" cy="460126"/>
          </a:xfrm>
          <a:prstGeom prst="rect">
            <a:avLst/>
          </a:prstGeom>
          <a:noFill/>
          <a:ln/>
        </p:spPr>
        <p:txBody>
          <a:bodyPr wrap="square" lIns="0" tIns="0" rIns="0" bIns="0" rtlCol="0" anchor="t"/>
          <a:lstStyle/>
          <a:p>
            <a:pPr>
              <a:lnSpc>
                <a:spcPct val="110000"/>
              </a:lnSpc>
            </a:pPr>
            <a:r>
              <a:rPr lang="en-US" sz="2800" dirty="0">
                <a:solidFill>
                  <a:srgbClr val="FFFFFF"/>
                </a:solidFill>
                <a:latin typeface="MiSans" pitchFamily="34" charset="0"/>
                <a:ea typeface="MiSans" pitchFamily="34" charset="-122"/>
                <a:cs typeface="MiSans" pitchFamily="34" charset="-120"/>
              </a:rPr>
              <a:t>03</a:t>
            </a:r>
            <a:endParaRPr lang="en-US" sz="1600" dirty="0"/>
          </a:p>
        </p:txBody>
      </p:sp>
      <p:sp>
        <p:nvSpPr>
          <p:cNvPr id="32" name="Text 22"/>
          <p:cNvSpPr/>
          <p:nvPr/>
        </p:nvSpPr>
        <p:spPr>
          <a:xfrm>
            <a:off x="8365829" y="2954311"/>
            <a:ext cx="3035114" cy="248841"/>
          </a:xfrm>
          <a:prstGeom prst="rect">
            <a:avLst/>
          </a:prstGeom>
          <a:noFill/>
          <a:ln/>
        </p:spPr>
        <p:txBody>
          <a:bodyPr wrap="square" lIns="0" tIns="0" rIns="0" bIns="0" rtlCol="0" anchor="t">
            <a:spAutoFit/>
          </a:bodyPr>
          <a:lstStyle/>
          <a:p>
            <a:pPr>
              <a:lnSpc>
                <a:spcPct val="100000"/>
              </a:lnSpc>
            </a:pPr>
            <a:r>
              <a:rPr lang="en-US" sz="1600" dirty="0">
                <a:solidFill>
                  <a:srgbClr val="FFFFFF"/>
                </a:solidFill>
                <a:latin typeface="MiSans" pitchFamily="34" charset="0"/>
                <a:ea typeface="MiSans" pitchFamily="34" charset="-122"/>
                <a:cs typeface="MiSans" pitchFamily="34" charset="-120"/>
              </a:rPr>
              <a:t>Phân tích khám phá EDA</a:t>
            </a:r>
            <a:endParaRPr lang="en-US" sz="1600" dirty="0"/>
          </a:p>
        </p:txBody>
      </p:sp>
      <p:sp>
        <p:nvSpPr>
          <p:cNvPr id="33" name="Shape 23"/>
          <p:cNvSpPr/>
          <p:nvPr/>
        </p:nvSpPr>
        <p:spPr>
          <a:xfrm>
            <a:off x="1613338" y="4059616"/>
            <a:ext cx="541714" cy="460126"/>
          </a:xfrm>
          <a:prstGeom prst="rect">
            <a:avLst/>
          </a:prstGeom>
          <a:solidFill>
            <a:srgbClr val="000000">
              <a:alpha val="0"/>
            </a:srgbClr>
          </a:solidFill>
          <a:ln/>
        </p:spPr>
        <p:txBody>
          <a:bodyPr/>
          <a:lstStyle/>
          <a:p>
            <a:endParaRPr lang="en-US"/>
          </a:p>
        </p:txBody>
      </p:sp>
      <p:sp>
        <p:nvSpPr>
          <p:cNvPr id="34" name="Text 24"/>
          <p:cNvSpPr/>
          <p:nvPr/>
        </p:nvSpPr>
        <p:spPr>
          <a:xfrm>
            <a:off x="1613338" y="4059616"/>
            <a:ext cx="541714" cy="460126"/>
          </a:xfrm>
          <a:prstGeom prst="rect">
            <a:avLst/>
          </a:prstGeom>
          <a:noFill/>
          <a:ln/>
        </p:spPr>
        <p:txBody>
          <a:bodyPr wrap="square" lIns="0" tIns="0" rIns="0" bIns="0" rtlCol="0" anchor="t"/>
          <a:lstStyle/>
          <a:p>
            <a:pPr>
              <a:lnSpc>
                <a:spcPct val="110000"/>
              </a:lnSpc>
            </a:pPr>
            <a:r>
              <a:rPr lang="en-US" sz="2800" dirty="0">
                <a:solidFill>
                  <a:srgbClr val="FFFFFF"/>
                </a:solidFill>
                <a:latin typeface="MiSans" pitchFamily="34" charset="0"/>
                <a:ea typeface="MiSans" pitchFamily="34" charset="-122"/>
                <a:cs typeface="MiSans" pitchFamily="34" charset="-120"/>
              </a:rPr>
              <a:t>04</a:t>
            </a:r>
            <a:endParaRPr lang="en-US" sz="1600" dirty="0"/>
          </a:p>
        </p:txBody>
      </p:sp>
      <p:sp>
        <p:nvSpPr>
          <p:cNvPr id="35" name="Text 25"/>
          <p:cNvSpPr/>
          <p:nvPr/>
        </p:nvSpPr>
        <p:spPr>
          <a:xfrm>
            <a:off x="1613337" y="4560372"/>
            <a:ext cx="3035114" cy="248841"/>
          </a:xfrm>
          <a:prstGeom prst="rect">
            <a:avLst/>
          </a:prstGeom>
          <a:noFill/>
          <a:ln/>
        </p:spPr>
        <p:txBody>
          <a:bodyPr wrap="square" lIns="0" tIns="0" rIns="0" bIns="0" rtlCol="0" anchor="t">
            <a:spAutoFit/>
          </a:bodyPr>
          <a:lstStyle/>
          <a:p>
            <a:pPr>
              <a:lnSpc>
                <a:spcPct val="100000"/>
              </a:lnSpc>
            </a:pPr>
            <a:r>
              <a:rPr lang="en-US" sz="1600" dirty="0">
                <a:solidFill>
                  <a:srgbClr val="FFFFFF"/>
                </a:solidFill>
                <a:latin typeface="MiSans" pitchFamily="34" charset="0"/>
                <a:ea typeface="MiSans" pitchFamily="34" charset="-122"/>
                <a:cs typeface="MiSans" pitchFamily="34" charset="-120"/>
              </a:rPr>
              <a:t>Mô hình dự đoán giá</a:t>
            </a:r>
            <a:endParaRPr lang="en-US" sz="1600" dirty="0"/>
          </a:p>
        </p:txBody>
      </p:sp>
      <p:sp>
        <p:nvSpPr>
          <p:cNvPr id="36" name="Shape 26"/>
          <p:cNvSpPr/>
          <p:nvPr/>
        </p:nvSpPr>
        <p:spPr>
          <a:xfrm>
            <a:off x="4985740" y="4059616"/>
            <a:ext cx="541714" cy="460126"/>
          </a:xfrm>
          <a:prstGeom prst="rect">
            <a:avLst/>
          </a:prstGeom>
          <a:solidFill>
            <a:srgbClr val="000000">
              <a:alpha val="0"/>
            </a:srgbClr>
          </a:solidFill>
          <a:ln/>
        </p:spPr>
        <p:txBody>
          <a:bodyPr/>
          <a:lstStyle/>
          <a:p>
            <a:endParaRPr lang="en-US"/>
          </a:p>
        </p:txBody>
      </p:sp>
      <p:sp>
        <p:nvSpPr>
          <p:cNvPr id="37" name="Text 27"/>
          <p:cNvSpPr/>
          <p:nvPr/>
        </p:nvSpPr>
        <p:spPr>
          <a:xfrm>
            <a:off x="4985740" y="4059616"/>
            <a:ext cx="541714" cy="460126"/>
          </a:xfrm>
          <a:prstGeom prst="rect">
            <a:avLst/>
          </a:prstGeom>
          <a:noFill/>
          <a:ln/>
        </p:spPr>
        <p:txBody>
          <a:bodyPr wrap="square" lIns="0" tIns="0" rIns="0" bIns="0" rtlCol="0" anchor="t"/>
          <a:lstStyle/>
          <a:p>
            <a:pPr>
              <a:lnSpc>
                <a:spcPct val="110000"/>
              </a:lnSpc>
            </a:pPr>
            <a:r>
              <a:rPr lang="en-US" sz="2800" dirty="0">
                <a:solidFill>
                  <a:srgbClr val="FFFFFF"/>
                </a:solidFill>
                <a:latin typeface="MiSans" pitchFamily="34" charset="0"/>
                <a:ea typeface="MiSans" pitchFamily="34" charset="-122"/>
                <a:cs typeface="MiSans" pitchFamily="34" charset="-120"/>
              </a:rPr>
              <a:t>05</a:t>
            </a:r>
            <a:endParaRPr lang="en-US" sz="1600" dirty="0"/>
          </a:p>
        </p:txBody>
      </p:sp>
      <p:sp>
        <p:nvSpPr>
          <p:cNvPr id="38" name="Text 28"/>
          <p:cNvSpPr/>
          <p:nvPr/>
        </p:nvSpPr>
        <p:spPr>
          <a:xfrm>
            <a:off x="4985739" y="4560372"/>
            <a:ext cx="3035114" cy="248841"/>
          </a:xfrm>
          <a:prstGeom prst="rect">
            <a:avLst/>
          </a:prstGeom>
          <a:noFill/>
          <a:ln/>
        </p:spPr>
        <p:txBody>
          <a:bodyPr wrap="square" lIns="0" tIns="0" rIns="0" bIns="0" rtlCol="0" anchor="t">
            <a:spAutoFit/>
          </a:bodyPr>
          <a:lstStyle/>
          <a:p>
            <a:pPr>
              <a:lnSpc>
                <a:spcPct val="100000"/>
              </a:lnSpc>
            </a:pPr>
            <a:r>
              <a:rPr lang="en-US" sz="1600" dirty="0">
                <a:solidFill>
                  <a:srgbClr val="FFFFFF"/>
                </a:solidFill>
                <a:latin typeface="MiSans" pitchFamily="34" charset="0"/>
                <a:ea typeface="MiSans" pitchFamily="34" charset="-122"/>
                <a:cs typeface="MiSans" pitchFamily="34" charset="-120"/>
              </a:rPr>
              <a:t>Hệ thống gợi ý</a:t>
            </a:r>
            <a:endParaRPr lang="en-US" sz="1600" dirty="0"/>
          </a:p>
        </p:txBody>
      </p:sp>
      <p:sp>
        <p:nvSpPr>
          <p:cNvPr id="39" name="Shape 29"/>
          <p:cNvSpPr/>
          <p:nvPr/>
        </p:nvSpPr>
        <p:spPr>
          <a:xfrm>
            <a:off x="8365830" y="4059616"/>
            <a:ext cx="541714" cy="460126"/>
          </a:xfrm>
          <a:prstGeom prst="rect">
            <a:avLst/>
          </a:prstGeom>
          <a:solidFill>
            <a:srgbClr val="000000">
              <a:alpha val="0"/>
            </a:srgbClr>
          </a:solidFill>
          <a:ln/>
        </p:spPr>
        <p:txBody>
          <a:bodyPr/>
          <a:lstStyle/>
          <a:p>
            <a:endParaRPr lang="en-US"/>
          </a:p>
        </p:txBody>
      </p:sp>
      <p:sp>
        <p:nvSpPr>
          <p:cNvPr id="40" name="Text 30"/>
          <p:cNvSpPr/>
          <p:nvPr/>
        </p:nvSpPr>
        <p:spPr>
          <a:xfrm>
            <a:off x="8365830" y="4059616"/>
            <a:ext cx="541714" cy="460126"/>
          </a:xfrm>
          <a:prstGeom prst="rect">
            <a:avLst/>
          </a:prstGeom>
          <a:noFill/>
          <a:ln/>
        </p:spPr>
        <p:txBody>
          <a:bodyPr wrap="square" lIns="0" tIns="0" rIns="0" bIns="0" rtlCol="0" anchor="t"/>
          <a:lstStyle/>
          <a:p>
            <a:pPr>
              <a:lnSpc>
                <a:spcPct val="110000"/>
              </a:lnSpc>
            </a:pPr>
            <a:r>
              <a:rPr lang="en-US" sz="2800" dirty="0">
                <a:solidFill>
                  <a:srgbClr val="FFFFFF"/>
                </a:solidFill>
                <a:latin typeface="MiSans" pitchFamily="34" charset="0"/>
                <a:ea typeface="MiSans" pitchFamily="34" charset="-122"/>
                <a:cs typeface="MiSans" pitchFamily="34" charset="-120"/>
              </a:rPr>
              <a:t>06</a:t>
            </a:r>
            <a:endParaRPr lang="en-US" sz="1600" dirty="0"/>
          </a:p>
        </p:txBody>
      </p:sp>
      <p:sp>
        <p:nvSpPr>
          <p:cNvPr id="41" name="Text 31"/>
          <p:cNvSpPr/>
          <p:nvPr/>
        </p:nvSpPr>
        <p:spPr>
          <a:xfrm>
            <a:off x="8365829" y="4560372"/>
            <a:ext cx="3035114" cy="248841"/>
          </a:xfrm>
          <a:prstGeom prst="rect">
            <a:avLst/>
          </a:prstGeom>
          <a:noFill/>
          <a:ln/>
        </p:spPr>
        <p:txBody>
          <a:bodyPr wrap="square" lIns="0" tIns="0" rIns="0" bIns="0" rtlCol="0" anchor="t">
            <a:spAutoFit/>
          </a:bodyPr>
          <a:lstStyle/>
          <a:p>
            <a:pPr>
              <a:lnSpc>
                <a:spcPct val="100000"/>
              </a:lnSpc>
            </a:pPr>
            <a:r>
              <a:rPr lang="en-US" sz="1600" dirty="0">
                <a:solidFill>
                  <a:srgbClr val="FFFFFF"/>
                </a:solidFill>
                <a:latin typeface="MiSans" pitchFamily="34" charset="0"/>
                <a:ea typeface="MiSans" pitchFamily="34" charset="-122"/>
                <a:cs typeface="MiSans" pitchFamily="34" charset="-120"/>
              </a:rPr>
              <a:t>Triển khai &amp; demo</a:t>
            </a:r>
            <a:endParaRPr lang="en-US" sz="16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pic>
        <p:nvPicPr>
          <p:cNvPr id="2" name="Image 0" descr="https://kimi-img.moonshot.cn/pub/slides/slides_tmpl/image/25-08-27-20:02:12-d2nf7h18bjvh7rlj0650.jpg"/>
          <p:cNvPicPr>
            <a:picLocks noChangeAspect="1"/>
          </p:cNvPicPr>
          <p:nvPr/>
        </p:nvPicPr>
        <p:blipFill>
          <a:blip r:embed="rId3"/>
          <a:srcRect/>
          <a:stretch/>
        </p:blipFill>
        <p:spPr>
          <a:xfrm>
            <a:off x="0" y="3426"/>
            <a:ext cx="12191999" cy="6864626"/>
          </a:xfrm>
          <a:prstGeom prst="rect">
            <a:avLst/>
          </a:prstGeom>
        </p:spPr>
      </p:pic>
      <p:sp>
        <p:nvSpPr>
          <p:cNvPr id="3" name="Text 0"/>
          <p:cNvSpPr/>
          <p:nvPr/>
        </p:nvSpPr>
        <p:spPr>
          <a:xfrm>
            <a:off x="4119359" y="3709831"/>
            <a:ext cx="3832016" cy="487561"/>
          </a:xfrm>
          <a:prstGeom prst="rect">
            <a:avLst/>
          </a:prstGeom>
          <a:noFill/>
          <a:ln/>
        </p:spPr>
        <p:txBody>
          <a:bodyPr wrap="square" lIns="0" tIns="0" rIns="0" bIns="0" rtlCol="0" anchor="t">
            <a:spAutoFit/>
          </a:bodyPr>
          <a:lstStyle/>
          <a:p>
            <a:pPr algn="ctr">
              <a:lnSpc>
                <a:spcPct val="100000"/>
              </a:lnSpc>
            </a:pPr>
            <a:r>
              <a:rPr lang="en-US" sz="3200" dirty="0">
                <a:solidFill>
                  <a:srgbClr val="FFFFFF"/>
                </a:solidFill>
                <a:latin typeface="MiSans" pitchFamily="34" charset="0"/>
                <a:ea typeface="MiSans" pitchFamily="34" charset="-122"/>
                <a:cs typeface="MiSans" pitchFamily="34" charset="-120"/>
              </a:rPr>
              <a:t>Hệ thống gợi ý</a:t>
            </a:r>
            <a:endParaRPr lang="en-US" sz="1600" dirty="0"/>
          </a:p>
        </p:txBody>
      </p:sp>
      <p:sp>
        <p:nvSpPr>
          <p:cNvPr id="4" name="Shape 1"/>
          <p:cNvSpPr/>
          <p:nvPr/>
        </p:nvSpPr>
        <p:spPr>
          <a:xfrm>
            <a:off x="779721"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5" name="Shape 2"/>
          <p:cNvSpPr/>
          <p:nvPr/>
        </p:nvSpPr>
        <p:spPr>
          <a:xfrm>
            <a:off x="867722"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6" name="Shape 3"/>
          <p:cNvSpPr/>
          <p:nvPr/>
        </p:nvSpPr>
        <p:spPr>
          <a:xfrm>
            <a:off x="955722" y="6166356"/>
            <a:ext cx="0" cy="220414"/>
          </a:xfrm>
          <a:prstGeom prst="line">
            <a:avLst/>
          </a:prstGeom>
          <a:noFill/>
          <a:ln w="12700">
            <a:solidFill>
              <a:srgbClr val="FFFFFF"/>
            </a:solidFill>
            <a:prstDash val="solid"/>
            <a:headEnd type="none"/>
            <a:tailEnd type="none"/>
          </a:ln>
        </p:spPr>
        <p:txBody>
          <a:bodyPr/>
          <a:lstStyle/>
          <a:p>
            <a:endParaRPr lang="en-US"/>
          </a:p>
        </p:txBody>
      </p:sp>
      <p:sp>
        <p:nvSpPr>
          <p:cNvPr id="7" name="Shape 4"/>
          <p:cNvSpPr/>
          <p:nvPr/>
        </p:nvSpPr>
        <p:spPr>
          <a:xfrm>
            <a:off x="1043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8" name="Shape 5"/>
          <p:cNvSpPr/>
          <p:nvPr/>
        </p:nvSpPr>
        <p:spPr>
          <a:xfrm>
            <a:off x="1131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9" name="Shape 6"/>
          <p:cNvSpPr/>
          <p:nvPr/>
        </p:nvSpPr>
        <p:spPr>
          <a:xfrm>
            <a:off x="10796832" y="6396446"/>
            <a:ext cx="116844" cy="116844"/>
          </a:xfrm>
          <a:prstGeom prst="ellipse">
            <a:avLst/>
          </a:prstGeom>
          <a:solidFill>
            <a:srgbClr val="FFFFFF"/>
          </a:solidFill>
          <a:ln/>
        </p:spPr>
        <p:txBody>
          <a:bodyPr/>
          <a:lstStyle/>
          <a:p>
            <a:endParaRPr lang="en-US"/>
          </a:p>
        </p:txBody>
      </p:sp>
      <p:sp>
        <p:nvSpPr>
          <p:cNvPr id="10" name="Text 7"/>
          <p:cNvSpPr/>
          <p:nvPr/>
        </p:nvSpPr>
        <p:spPr>
          <a:xfrm>
            <a:off x="10796832"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a:off x="10989337" y="6396446"/>
            <a:ext cx="116844" cy="116844"/>
          </a:xfrm>
          <a:prstGeom prst="ellipse">
            <a:avLst/>
          </a:prstGeom>
          <a:solidFill>
            <a:srgbClr val="FFFFFF">
              <a:alpha val="56471"/>
            </a:srgbClr>
          </a:solidFill>
          <a:ln/>
        </p:spPr>
        <p:txBody>
          <a:bodyPr/>
          <a:lstStyle/>
          <a:p>
            <a:endParaRPr lang="en-US"/>
          </a:p>
        </p:txBody>
      </p:sp>
      <p:sp>
        <p:nvSpPr>
          <p:cNvPr id="12" name="Text 9"/>
          <p:cNvSpPr/>
          <p:nvPr/>
        </p:nvSpPr>
        <p:spPr>
          <a:xfrm>
            <a:off x="1098933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p:cNvSpPr/>
          <p:nvPr/>
        </p:nvSpPr>
        <p:spPr>
          <a:xfrm>
            <a:off x="11186107" y="6396446"/>
            <a:ext cx="116844" cy="116844"/>
          </a:xfrm>
          <a:prstGeom prst="ellipse">
            <a:avLst/>
          </a:prstGeom>
          <a:solidFill>
            <a:srgbClr val="FFFFFF"/>
          </a:solidFill>
          <a:ln/>
        </p:spPr>
        <p:txBody>
          <a:bodyPr/>
          <a:lstStyle/>
          <a:p>
            <a:endParaRPr lang="en-US"/>
          </a:p>
        </p:txBody>
      </p:sp>
      <p:sp>
        <p:nvSpPr>
          <p:cNvPr id="14" name="Text 11"/>
          <p:cNvSpPr/>
          <p:nvPr/>
        </p:nvSpPr>
        <p:spPr>
          <a:xfrm>
            <a:off x="1118610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2"/>
          <p:cNvSpPr/>
          <p:nvPr/>
        </p:nvSpPr>
        <p:spPr>
          <a:xfrm>
            <a:off x="11382877" y="6396446"/>
            <a:ext cx="116844" cy="116844"/>
          </a:xfrm>
          <a:prstGeom prst="ellipse">
            <a:avLst/>
          </a:prstGeom>
          <a:solidFill>
            <a:srgbClr val="FFFFFF">
              <a:alpha val="56471"/>
            </a:srgbClr>
          </a:solidFill>
          <a:ln/>
        </p:spPr>
        <p:txBody>
          <a:bodyPr/>
          <a:lstStyle/>
          <a:p>
            <a:endParaRPr lang="en-US"/>
          </a:p>
        </p:txBody>
      </p:sp>
      <p:sp>
        <p:nvSpPr>
          <p:cNvPr id="16" name="Text 13"/>
          <p:cNvSpPr/>
          <p:nvPr/>
        </p:nvSpPr>
        <p:spPr>
          <a:xfrm>
            <a:off x="1138287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pic>
        <p:nvPicPr>
          <p:cNvPr id="17" name="Image 1" descr="https://kimi-img.moonshot.cn/pub/slides/slides_tmpl/image/25-08-27-20:02:06-d2nf7fh8bjvh7rlj0600.png"/>
          <p:cNvPicPr>
            <a:picLocks noChangeAspect="1"/>
          </p:cNvPicPr>
          <p:nvPr/>
        </p:nvPicPr>
        <p:blipFill>
          <a:blip r:embed="rId4"/>
          <a:stretch>
            <a:fillRect/>
          </a:stretch>
        </p:blipFill>
        <p:spPr>
          <a:xfrm>
            <a:off x="4267199" y="3446152"/>
            <a:ext cx="3657600" cy="12700"/>
          </a:xfrm>
          <a:prstGeom prst="rect">
            <a:avLst/>
          </a:prstGeom>
        </p:spPr>
      </p:pic>
      <p:sp>
        <p:nvSpPr>
          <p:cNvPr id="18" name="Shape 14"/>
          <p:cNvSpPr/>
          <p:nvPr/>
        </p:nvSpPr>
        <p:spPr>
          <a:xfrm>
            <a:off x="4893310" y="1477010"/>
            <a:ext cx="2284095" cy="2335530"/>
          </a:xfrm>
          <a:prstGeom prst="rect">
            <a:avLst/>
          </a:prstGeom>
          <a:solidFill>
            <a:srgbClr val="000000">
              <a:alpha val="0"/>
            </a:srgbClr>
          </a:solidFill>
          <a:ln/>
        </p:spPr>
        <p:txBody>
          <a:bodyPr/>
          <a:lstStyle/>
          <a:p>
            <a:endParaRPr lang="en-US"/>
          </a:p>
        </p:txBody>
      </p:sp>
      <p:sp>
        <p:nvSpPr>
          <p:cNvPr id="19" name="Text 15"/>
          <p:cNvSpPr/>
          <p:nvPr/>
        </p:nvSpPr>
        <p:spPr>
          <a:xfrm>
            <a:off x="4893310" y="1477010"/>
            <a:ext cx="2284095" cy="2335530"/>
          </a:xfrm>
          <a:prstGeom prst="rect">
            <a:avLst/>
          </a:prstGeom>
          <a:noFill/>
          <a:ln/>
        </p:spPr>
        <p:txBody>
          <a:bodyPr wrap="square" lIns="0" tIns="0" rIns="0" bIns="0" rtlCol="0" anchor="t"/>
          <a:lstStyle/>
          <a:p>
            <a:pPr>
              <a:lnSpc>
                <a:spcPct val="110000"/>
              </a:lnSpc>
            </a:pPr>
            <a:r>
              <a:rPr lang="en-US" sz="13800" dirty="0">
                <a:gradFill flip="none" rotWithShape="0">
                  <a:gsLst>
                    <a:gs pos="0">
                      <a:srgbClr val="FFFFFF">
                        <a:alpha val="61000"/>
                      </a:srgbClr>
                    </a:gs>
                    <a:gs pos="28000">
                      <a:srgbClr val="FFFFFF">
                        <a:alpha val="61000"/>
                      </a:srgbClr>
                    </a:gs>
                    <a:gs pos="78000">
                      <a:srgbClr val="FFFFFF"/>
                    </a:gs>
                    <a:gs pos="100000">
                      <a:srgbClr val="FFFFFF"/>
                    </a:gs>
                  </a:gsLst>
                  <a:path path="circle">
                    <a:fillToRect r="100000" b="100000"/>
                  </a:path>
                  <a:tileRect l="-100000" t="-100000"/>
                </a:gradFill>
                <a:latin typeface="+mj-lt"/>
                <a:ea typeface="PingFang SC Medium" pitchFamily="34" charset="-122"/>
                <a:cs typeface="PingFang SC Medium" pitchFamily="34" charset="-120"/>
              </a:rPr>
              <a:t>05</a:t>
            </a:r>
            <a:endParaRPr lang="en-US" sz="1600" dirty="0">
              <a:latin typeface="+mj-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28575"/>
            <a:ext cx="12268200" cy="6864350"/>
          </a:xfrm>
          <a:prstGeom prst="rect">
            <a:avLst/>
          </a:prstGeom>
        </p:spPr>
      </p:pic>
      <p:sp>
        <p:nvSpPr>
          <p:cNvPr id="3" name="Text 0"/>
          <p:cNvSpPr/>
          <p:nvPr/>
        </p:nvSpPr>
        <p:spPr>
          <a:xfrm>
            <a:off x="2508250" y="1579693"/>
            <a:ext cx="7556500" cy="457200"/>
          </a:xfrm>
          <a:prstGeom prst="rect">
            <a:avLst/>
          </a:prstGeom>
          <a:noFill/>
          <a:ln/>
        </p:spPr>
        <p:txBody>
          <a:bodyPr wrap="square" lIns="0" tIns="0" rIns="0" bIns="0" rtlCol="0" anchor="ctr"/>
          <a:lstStyle/>
          <a:p>
            <a:pPr>
              <a:lnSpc>
                <a:spcPct val="100000"/>
              </a:lnSpc>
            </a:pPr>
            <a:r>
              <a:rPr lang="en-US" sz="3000" b="1" dirty="0">
                <a:solidFill>
                  <a:srgbClr val="57AFFF"/>
                </a:solidFill>
                <a:latin typeface="Noto Sans SC" pitchFamily="34" charset="0"/>
                <a:ea typeface="Noto Sans SC" pitchFamily="34" charset="-122"/>
                <a:cs typeface="Noto Sans SC" pitchFamily="34" charset="-120"/>
              </a:rPr>
              <a:t>Kiến Trúc Hybrid Recommendation System</a:t>
            </a:r>
            <a:endParaRPr lang="en-US" sz="1600" dirty="0"/>
          </a:p>
        </p:txBody>
      </p:sp>
      <p:sp>
        <p:nvSpPr>
          <p:cNvPr id="4" name="Shape 1"/>
          <p:cNvSpPr/>
          <p:nvPr/>
        </p:nvSpPr>
        <p:spPr>
          <a:xfrm>
            <a:off x="254000" y="2743200"/>
            <a:ext cx="3606800" cy="1524000"/>
          </a:xfrm>
          <a:custGeom>
            <a:avLst/>
            <a:gdLst/>
            <a:ahLst/>
            <a:cxnLst/>
            <a:rect l="l" t="t" r="r" b="b"/>
            <a:pathLst>
              <a:path w="3606800" h="1524000">
                <a:moveTo>
                  <a:pt x="101605" y="0"/>
                </a:moveTo>
                <a:lnTo>
                  <a:pt x="3505195" y="0"/>
                </a:lnTo>
                <a:cubicBezTo>
                  <a:pt x="3561310" y="0"/>
                  <a:pt x="3606800" y="45490"/>
                  <a:pt x="3606800" y="101605"/>
                </a:cubicBezTo>
                <a:lnTo>
                  <a:pt x="3606800" y="1422395"/>
                </a:lnTo>
                <a:cubicBezTo>
                  <a:pt x="3606800" y="1478510"/>
                  <a:pt x="3561310" y="1524000"/>
                  <a:pt x="3505195" y="1524000"/>
                </a:cubicBezTo>
                <a:lnTo>
                  <a:pt x="101605" y="1524000"/>
                </a:lnTo>
                <a:cubicBezTo>
                  <a:pt x="45490" y="1524000"/>
                  <a:pt x="0" y="1478510"/>
                  <a:pt x="0" y="1422395"/>
                </a:cubicBezTo>
                <a:lnTo>
                  <a:pt x="0" y="101605"/>
                </a:lnTo>
                <a:cubicBezTo>
                  <a:pt x="0" y="45528"/>
                  <a:pt x="45528" y="0"/>
                  <a:pt x="101605" y="0"/>
                </a:cubicBezTo>
                <a:close/>
              </a:path>
            </a:pathLst>
          </a:custGeom>
          <a:solidFill>
            <a:srgbClr val="3A76B8">
              <a:alpha val="30196"/>
            </a:srgbClr>
          </a:solidFill>
          <a:ln/>
        </p:spPr>
        <p:txBody>
          <a:bodyPr/>
          <a:lstStyle/>
          <a:p>
            <a:endParaRPr lang="en-US"/>
          </a:p>
        </p:txBody>
      </p:sp>
      <p:sp>
        <p:nvSpPr>
          <p:cNvPr id="5" name="Shape 2"/>
          <p:cNvSpPr/>
          <p:nvPr/>
        </p:nvSpPr>
        <p:spPr>
          <a:xfrm>
            <a:off x="1883569" y="2946400"/>
            <a:ext cx="342900" cy="457200"/>
          </a:xfrm>
          <a:custGeom>
            <a:avLst/>
            <a:gdLst/>
            <a:ahLst/>
            <a:cxnLst/>
            <a:rect l="l" t="t" r="r" b="b"/>
            <a:pathLst>
              <a:path w="342900" h="457200">
                <a:moveTo>
                  <a:pt x="0" y="57150"/>
                </a:moveTo>
                <a:cubicBezTo>
                  <a:pt x="0" y="25628"/>
                  <a:pt x="25628" y="0"/>
                  <a:pt x="57150" y="0"/>
                </a:cubicBezTo>
                <a:lnTo>
                  <a:pt x="190649" y="0"/>
                </a:lnTo>
                <a:cubicBezTo>
                  <a:pt x="205829" y="0"/>
                  <a:pt x="220385" y="5983"/>
                  <a:pt x="231100" y="16699"/>
                </a:cubicBezTo>
                <a:lnTo>
                  <a:pt x="326201" y="111889"/>
                </a:lnTo>
                <a:cubicBezTo>
                  <a:pt x="336917" y="122605"/>
                  <a:pt x="342900" y="137160"/>
                  <a:pt x="342900" y="152340"/>
                </a:cubicBezTo>
                <a:lnTo>
                  <a:pt x="342900" y="400050"/>
                </a:lnTo>
                <a:cubicBezTo>
                  <a:pt x="342900" y="431572"/>
                  <a:pt x="317272" y="457200"/>
                  <a:pt x="285750" y="457200"/>
                </a:cubicBezTo>
                <a:lnTo>
                  <a:pt x="57150" y="457200"/>
                </a:lnTo>
                <a:cubicBezTo>
                  <a:pt x="25628" y="457200"/>
                  <a:pt x="0" y="431572"/>
                  <a:pt x="0" y="400050"/>
                </a:cubicBezTo>
                <a:lnTo>
                  <a:pt x="0" y="57150"/>
                </a:lnTo>
                <a:close/>
                <a:moveTo>
                  <a:pt x="185738" y="52239"/>
                </a:moveTo>
                <a:lnTo>
                  <a:pt x="185738" y="135731"/>
                </a:lnTo>
                <a:cubicBezTo>
                  <a:pt x="185738" y="147608"/>
                  <a:pt x="195292" y="157163"/>
                  <a:pt x="207169" y="157163"/>
                </a:cubicBezTo>
                <a:lnTo>
                  <a:pt x="290661" y="157163"/>
                </a:lnTo>
                <a:lnTo>
                  <a:pt x="185738" y="52239"/>
                </a:lnTo>
                <a:close/>
                <a:moveTo>
                  <a:pt x="107156" y="228600"/>
                </a:moveTo>
                <a:cubicBezTo>
                  <a:pt x="95280" y="228600"/>
                  <a:pt x="85725" y="238155"/>
                  <a:pt x="85725" y="250031"/>
                </a:cubicBezTo>
                <a:cubicBezTo>
                  <a:pt x="85725" y="261908"/>
                  <a:pt x="95280" y="271463"/>
                  <a:pt x="107156" y="271463"/>
                </a:cubicBezTo>
                <a:lnTo>
                  <a:pt x="235744" y="271463"/>
                </a:lnTo>
                <a:cubicBezTo>
                  <a:pt x="247620" y="271463"/>
                  <a:pt x="257175" y="261908"/>
                  <a:pt x="257175" y="250031"/>
                </a:cubicBezTo>
                <a:cubicBezTo>
                  <a:pt x="257175" y="238155"/>
                  <a:pt x="247620" y="228600"/>
                  <a:pt x="235744" y="228600"/>
                </a:cubicBezTo>
                <a:lnTo>
                  <a:pt x="107156" y="228600"/>
                </a:lnTo>
                <a:close/>
                <a:moveTo>
                  <a:pt x="107156" y="314325"/>
                </a:moveTo>
                <a:cubicBezTo>
                  <a:pt x="95280" y="314325"/>
                  <a:pt x="85725" y="323880"/>
                  <a:pt x="85725" y="335756"/>
                </a:cubicBezTo>
                <a:cubicBezTo>
                  <a:pt x="85725" y="347633"/>
                  <a:pt x="95280" y="357188"/>
                  <a:pt x="107156" y="357188"/>
                </a:cubicBezTo>
                <a:lnTo>
                  <a:pt x="235744" y="357188"/>
                </a:lnTo>
                <a:cubicBezTo>
                  <a:pt x="247620" y="357188"/>
                  <a:pt x="257175" y="347633"/>
                  <a:pt x="257175" y="335756"/>
                </a:cubicBezTo>
                <a:cubicBezTo>
                  <a:pt x="257175" y="323880"/>
                  <a:pt x="247620" y="314325"/>
                  <a:pt x="235744" y="314325"/>
                </a:cubicBezTo>
                <a:lnTo>
                  <a:pt x="107156" y="314325"/>
                </a:lnTo>
                <a:close/>
              </a:path>
            </a:pathLst>
          </a:custGeom>
          <a:solidFill>
            <a:srgbClr val="57AFFF"/>
          </a:solidFill>
          <a:ln/>
        </p:spPr>
        <p:txBody>
          <a:bodyPr/>
          <a:lstStyle/>
          <a:p>
            <a:endParaRPr lang="en-US"/>
          </a:p>
        </p:txBody>
      </p:sp>
      <p:sp>
        <p:nvSpPr>
          <p:cNvPr id="6" name="Text 3"/>
          <p:cNvSpPr/>
          <p:nvPr/>
        </p:nvSpPr>
        <p:spPr>
          <a:xfrm>
            <a:off x="355600" y="3505200"/>
            <a:ext cx="34036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Content-Based</a:t>
            </a:r>
            <a:endParaRPr lang="en-US" sz="1600" dirty="0"/>
          </a:p>
        </p:txBody>
      </p:sp>
      <p:sp>
        <p:nvSpPr>
          <p:cNvPr id="7" name="Text 4"/>
          <p:cNvSpPr/>
          <p:nvPr/>
        </p:nvSpPr>
        <p:spPr>
          <a:xfrm>
            <a:off x="368300" y="3810000"/>
            <a:ext cx="3378200" cy="254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TF-IDF Cosine</a:t>
            </a:r>
            <a:endParaRPr lang="en-US" sz="1600" dirty="0"/>
          </a:p>
        </p:txBody>
      </p:sp>
      <p:sp>
        <p:nvSpPr>
          <p:cNvPr id="8" name="Text 5"/>
          <p:cNvSpPr/>
          <p:nvPr/>
        </p:nvSpPr>
        <p:spPr>
          <a:xfrm>
            <a:off x="4059237" y="3200400"/>
            <a:ext cx="952500" cy="609600"/>
          </a:xfrm>
          <a:prstGeom prst="rect">
            <a:avLst/>
          </a:prstGeom>
          <a:noFill/>
          <a:ln/>
        </p:spPr>
        <p:txBody>
          <a:bodyPr wrap="square" lIns="0" tIns="0" rIns="0" bIns="0" rtlCol="0" anchor="ctr"/>
          <a:lstStyle/>
          <a:p>
            <a:pPr>
              <a:lnSpc>
                <a:spcPct val="80000"/>
              </a:lnSpc>
            </a:pPr>
            <a:r>
              <a:rPr lang="en-US" sz="4800" b="1" dirty="0">
                <a:solidFill>
                  <a:srgbClr val="34B1C9"/>
                </a:solidFill>
                <a:latin typeface="Noto Sans SC" pitchFamily="34" charset="0"/>
                <a:ea typeface="Noto Sans SC" pitchFamily="34" charset="-122"/>
                <a:cs typeface="Noto Sans SC" pitchFamily="34" charset="-120"/>
              </a:rPr>
              <a:t>+</a:t>
            </a:r>
            <a:endParaRPr lang="en-US" sz="1600" dirty="0"/>
          </a:p>
        </p:txBody>
      </p:sp>
      <p:sp>
        <p:nvSpPr>
          <p:cNvPr id="9" name="Shape 6"/>
          <p:cNvSpPr/>
          <p:nvPr/>
        </p:nvSpPr>
        <p:spPr>
          <a:xfrm>
            <a:off x="4609941" y="2743200"/>
            <a:ext cx="3606800" cy="1524000"/>
          </a:xfrm>
          <a:custGeom>
            <a:avLst/>
            <a:gdLst/>
            <a:ahLst/>
            <a:cxnLst/>
            <a:rect l="l" t="t" r="r" b="b"/>
            <a:pathLst>
              <a:path w="3606800" h="1524000">
                <a:moveTo>
                  <a:pt x="101605" y="0"/>
                </a:moveTo>
                <a:lnTo>
                  <a:pt x="3505195" y="0"/>
                </a:lnTo>
                <a:cubicBezTo>
                  <a:pt x="3561310" y="0"/>
                  <a:pt x="3606800" y="45490"/>
                  <a:pt x="3606800" y="101605"/>
                </a:cubicBezTo>
                <a:lnTo>
                  <a:pt x="3606800" y="1422395"/>
                </a:lnTo>
                <a:cubicBezTo>
                  <a:pt x="3606800" y="1478510"/>
                  <a:pt x="3561310" y="1524000"/>
                  <a:pt x="3505195" y="1524000"/>
                </a:cubicBezTo>
                <a:lnTo>
                  <a:pt x="101605" y="1524000"/>
                </a:lnTo>
                <a:cubicBezTo>
                  <a:pt x="45490" y="1524000"/>
                  <a:pt x="0" y="1478510"/>
                  <a:pt x="0" y="1422395"/>
                </a:cubicBezTo>
                <a:lnTo>
                  <a:pt x="0" y="101605"/>
                </a:lnTo>
                <a:cubicBezTo>
                  <a:pt x="0" y="45528"/>
                  <a:pt x="45528" y="0"/>
                  <a:pt x="101605" y="0"/>
                </a:cubicBezTo>
                <a:close/>
              </a:path>
            </a:pathLst>
          </a:custGeom>
          <a:solidFill>
            <a:srgbClr val="3A76B8">
              <a:alpha val="30196"/>
            </a:srgbClr>
          </a:solidFill>
          <a:ln/>
        </p:spPr>
        <p:txBody>
          <a:bodyPr/>
          <a:lstStyle/>
          <a:p>
            <a:endParaRPr lang="en-US"/>
          </a:p>
        </p:txBody>
      </p:sp>
      <p:sp>
        <p:nvSpPr>
          <p:cNvPr id="10" name="Shape 7"/>
          <p:cNvSpPr/>
          <p:nvPr/>
        </p:nvSpPr>
        <p:spPr>
          <a:xfrm>
            <a:off x="6125210" y="2946400"/>
            <a:ext cx="571500" cy="457200"/>
          </a:xfrm>
          <a:custGeom>
            <a:avLst/>
            <a:gdLst/>
            <a:ahLst/>
            <a:cxnLst/>
            <a:rect l="l" t="t" r="r" b="b"/>
            <a:pathLst>
              <a:path w="571500" h="457200">
                <a:moveTo>
                  <a:pt x="285750" y="14288"/>
                </a:moveTo>
                <a:cubicBezTo>
                  <a:pt x="337006" y="14288"/>
                  <a:pt x="378619" y="55901"/>
                  <a:pt x="378619" y="107156"/>
                </a:cubicBezTo>
                <a:cubicBezTo>
                  <a:pt x="378619" y="158412"/>
                  <a:pt x="337006" y="200025"/>
                  <a:pt x="285750" y="200025"/>
                </a:cubicBezTo>
                <a:cubicBezTo>
                  <a:pt x="234494" y="200025"/>
                  <a:pt x="192881" y="158412"/>
                  <a:pt x="192881" y="107156"/>
                </a:cubicBezTo>
                <a:cubicBezTo>
                  <a:pt x="192881" y="55901"/>
                  <a:pt x="234494" y="14288"/>
                  <a:pt x="285750" y="14288"/>
                </a:cubicBezTo>
                <a:close/>
                <a:moveTo>
                  <a:pt x="85725" y="78581"/>
                </a:moveTo>
                <a:cubicBezTo>
                  <a:pt x="121210" y="78581"/>
                  <a:pt x="150019" y="107390"/>
                  <a:pt x="150019" y="142875"/>
                </a:cubicBezTo>
                <a:cubicBezTo>
                  <a:pt x="150019" y="178360"/>
                  <a:pt x="121210" y="207169"/>
                  <a:pt x="85725" y="207169"/>
                </a:cubicBezTo>
                <a:cubicBezTo>
                  <a:pt x="50240" y="207169"/>
                  <a:pt x="21431" y="178360"/>
                  <a:pt x="21431" y="142875"/>
                </a:cubicBezTo>
                <a:cubicBezTo>
                  <a:pt x="21431" y="107390"/>
                  <a:pt x="50240" y="78581"/>
                  <a:pt x="85725" y="78581"/>
                </a:cubicBezTo>
                <a:close/>
                <a:moveTo>
                  <a:pt x="0" y="371475"/>
                </a:moveTo>
                <a:cubicBezTo>
                  <a:pt x="0" y="308342"/>
                  <a:pt x="51167" y="257175"/>
                  <a:pt x="114300" y="257175"/>
                </a:cubicBezTo>
                <a:cubicBezTo>
                  <a:pt x="125730" y="257175"/>
                  <a:pt x="136803" y="258872"/>
                  <a:pt x="147251" y="261997"/>
                </a:cubicBezTo>
                <a:cubicBezTo>
                  <a:pt x="117872" y="294858"/>
                  <a:pt x="100013" y="338257"/>
                  <a:pt x="100013" y="385763"/>
                </a:cubicBezTo>
                <a:lnTo>
                  <a:pt x="100013" y="400050"/>
                </a:lnTo>
                <a:cubicBezTo>
                  <a:pt x="100013" y="410230"/>
                  <a:pt x="102156" y="419874"/>
                  <a:pt x="105995" y="428625"/>
                </a:cubicBezTo>
                <a:lnTo>
                  <a:pt x="28575" y="428625"/>
                </a:lnTo>
                <a:cubicBezTo>
                  <a:pt x="12769" y="428625"/>
                  <a:pt x="0" y="415856"/>
                  <a:pt x="0" y="400050"/>
                </a:cubicBezTo>
                <a:lnTo>
                  <a:pt x="0" y="371475"/>
                </a:lnTo>
                <a:close/>
                <a:moveTo>
                  <a:pt x="465505" y="428625"/>
                </a:moveTo>
                <a:cubicBezTo>
                  <a:pt x="469344" y="419874"/>
                  <a:pt x="471488" y="410230"/>
                  <a:pt x="471488" y="400050"/>
                </a:cubicBezTo>
                <a:lnTo>
                  <a:pt x="471488" y="385763"/>
                </a:lnTo>
                <a:cubicBezTo>
                  <a:pt x="471488" y="338257"/>
                  <a:pt x="453628" y="294858"/>
                  <a:pt x="424249" y="261997"/>
                </a:cubicBezTo>
                <a:cubicBezTo>
                  <a:pt x="434697" y="258872"/>
                  <a:pt x="445770" y="257175"/>
                  <a:pt x="457200" y="257175"/>
                </a:cubicBezTo>
                <a:cubicBezTo>
                  <a:pt x="520333" y="257175"/>
                  <a:pt x="571500" y="308342"/>
                  <a:pt x="571500" y="371475"/>
                </a:cubicBezTo>
                <a:lnTo>
                  <a:pt x="571500" y="400050"/>
                </a:lnTo>
                <a:cubicBezTo>
                  <a:pt x="571500" y="415856"/>
                  <a:pt x="558731" y="428625"/>
                  <a:pt x="542925" y="428625"/>
                </a:cubicBezTo>
                <a:lnTo>
                  <a:pt x="465505" y="428625"/>
                </a:lnTo>
                <a:close/>
                <a:moveTo>
                  <a:pt x="421481" y="142875"/>
                </a:moveTo>
                <a:cubicBezTo>
                  <a:pt x="421481" y="107390"/>
                  <a:pt x="450290" y="78581"/>
                  <a:pt x="485775" y="78581"/>
                </a:cubicBezTo>
                <a:cubicBezTo>
                  <a:pt x="521260" y="78581"/>
                  <a:pt x="550069" y="107390"/>
                  <a:pt x="550069" y="142875"/>
                </a:cubicBezTo>
                <a:cubicBezTo>
                  <a:pt x="550069" y="178360"/>
                  <a:pt x="521260" y="207169"/>
                  <a:pt x="485775" y="207169"/>
                </a:cubicBezTo>
                <a:cubicBezTo>
                  <a:pt x="450290" y="207169"/>
                  <a:pt x="421481" y="178360"/>
                  <a:pt x="421481" y="142875"/>
                </a:cubicBezTo>
                <a:close/>
                <a:moveTo>
                  <a:pt x="142875" y="385763"/>
                </a:moveTo>
                <a:cubicBezTo>
                  <a:pt x="142875" y="306824"/>
                  <a:pt x="206812" y="242888"/>
                  <a:pt x="285750" y="242888"/>
                </a:cubicBezTo>
                <a:cubicBezTo>
                  <a:pt x="364688" y="242888"/>
                  <a:pt x="428625" y="306824"/>
                  <a:pt x="428625" y="385763"/>
                </a:cubicBezTo>
                <a:lnTo>
                  <a:pt x="428625" y="400050"/>
                </a:lnTo>
                <a:cubicBezTo>
                  <a:pt x="428625" y="415856"/>
                  <a:pt x="415856" y="428625"/>
                  <a:pt x="400050" y="428625"/>
                </a:cubicBezTo>
                <a:lnTo>
                  <a:pt x="171450" y="428625"/>
                </a:lnTo>
                <a:cubicBezTo>
                  <a:pt x="155644" y="428625"/>
                  <a:pt x="142875" y="415856"/>
                  <a:pt x="142875" y="400050"/>
                </a:cubicBezTo>
                <a:lnTo>
                  <a:pt x="142875" y="385763"/>
                </a:lnTo>
                <a:close/>
              </a:path>
            </a:pathLst>
          </a:custGeom>
          <a:solidFill>
            <a:srgbClr val="57AFFF"/>
          </a:solidFill>
          <a:ln/>
        </p:spPr>
        <p:txBody>
          <a:bodyPr/>
          <a:lstStyle/>
          <a:p>
            <a:endParaRPr lang="en-US"/>
          </a:p>
        </p:txBody>
      </p:sp>
      <p:sp>
        <p:nvSpPr>
          <p:cNvPr id="11" name="Text 8"/>
          <p:cNvSpPr/>
          <p:nvPr/>
        </p:nvSpPr>
        <p:spPr>
          <a:xfrm>
            <a:off x="4711541" y="3505200"/>
            <a:ext cx="34036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Collaborative</a:t>
            </a:r>
            <a:endParaRPr lang="en-US" sz="1600" dirty="0"/>
          </a:p>
        </p:txBody>
      </p:sp>
      <p:sp>
        <p:nvSpPr>
          <p:cNvPr id="12" name="Text 9"/>
          <p:cNvSpPr/>
          <p:nvPr/>
        </p:nvSpPr>
        <p:spPr>
          <a:xfrm>
            <a:off x="4724241" y="3810000"/>
            <a:ext cx="3378200" cy="254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SVD Matrix</a:t>
            </a:r>
            <a:endParaRPr lang="en-US" sz="1600" dirty="0"/>
          </a:p>
        </p:txBody>
      </p:sp>
      <p:sp>
        <p:nvSpPr>
          <p:cNvPr id="13" name="Text 10"/>
          <p:cNvSpPr/>
          <p:nvPr/>
        </p:nvSpPr>
        <p:spPr>
          <a:xfrm>
            <a:off x="8415179" y="3200400"/>
            <a:ext cx="1219200" cy="609600"/>
          </a:xfrm>
          <a:prstGeom prst="rect">
            <a:avLst/>
          </a:prstGeom>
          <a:noFill/>
          <a:ln/>
        </p:spPr>
        <p:txBody>
          <a:bodyPr wrap="square" lIns="0" tIns="0" rIns="0" bIns="0" rtlCol="0" anchor="ctr"/>
          <a:lstStyle/>
          <a:p>
            <a:pPr>
              <a:lnSpc>
                <a:spcPct val="80000"/>
              </a:lnSpc>
            </a:pPr>
            <a:r>
              <a:rPr lang="en-US" sz="4800" b="1" dirty="0">
                <a:solidFill>
                  <a:srgbClr val="34B1C9"/>
                </a:solidFill>
                <a:latin typeface="Noto Sans SC" pitchFamily="34" charset="0"/>
                <a:ea typeface="Noto Sans SC" pitchFamily="34" charset="-122"/>
                <a:cs typeface="Noto Sans SC" pitchFamily="34" charset="-120"/>
              </a:rPr>
              <a:t>→</a:t>
            </a:r>
            <a:endParaRPr lang="en-US" sz="1600" dirty="0"/>
          </a:p>
        </p:txBody>
      </p:sp>
      <p:sp>
        <p:nvSpPr>
          <p:cNvPr id="14" name="Shape 11"/>
          <p:cNvSpPr/>
          <p:nvPr/>
        </p:nvSpPr>
        <p:spPr>
          <a:xfrm>
            <a:off x="9227979" y="2743200"/>
            <a:ext cx="2705100" cy="1524000"/>
          </a:xfrm>
          <a:custGeom>
            <a:avLst/>
            <a:gdLst/>
            <a:ahLst/>
            <a:cxnLst/>
            <a:rect l="l" t="t" r="r" b="b"/>
            <a:pathLst>
              <a:path w="2705100" h="1524000">
                <a:moveTo>
                  <a:pt x="101605" y="0"/>
                </a:moveTo>
                <a:lnTo>
                  <a:pt x="2603495" y="0"/>
                </a:lnTo>
                <a:cubicBezTo>
                  <a:pt x="2659610" y="0"/>
                  <a:pt x="2705100" y="45490"/>
                  <a:pt x="2705100" y="101605"/>
                </a:cubicBezTo>
                <a:lnTo>
                  <a:pt x="2705100" y="1422395"/>
                </a:lnTo>
                <a:cubicBezTo>
                  <a:pt x="2705100" y="1478510"/>
                  <a:pt x="2659610" y="1524000"/>
                  <a:pt x="2603495" y="1524000"/>
                </a:cubicBezTo>
                <a:lnTo>
                  <a:pt x="101605" y="1524000"/>
                </a:lnTo>
                <a:cubicBezTo>
                  <a:pt x="45490" y="1524000"/>
                  <a:pt x="0" y="1478510"/>
                  <a:pt x="0" y="1422395"/>
                </a:cubicBezTo>
                <a:lnTo>
                  <a:pt x="0" y="101605"/>
                </a:lnTo>
                <a:cubicBezTo>
                  <a:pt x="0" y="45528"/>
                  <a:pt x="45528" y="0"/>
                  <a:pt x="101605" y="0"/>
                </a:cubicBezTo>
                <a:close/>
              </a:path>
            </a:pathLst>
          </a:custGeom>
          <a:solidFill>
            <a:srgbClr val="57AFFF">
              <a:alpha val="50196"/>
            </a:srgbClr>
          </a:solidFill>
          <a:ln/>
        </p:spPr>
        <p:txBody>
          <a:bodyPr/>
          <a:lstStyle/>
          <a:p>
            <a:endParaRPr lang="en-US"/>
          </a:p>
        </p:txBody>
      </p:sp>
      <p:sp>
        <p:nvSpPr>
          <p:cNvPr id="15" name="Shape 12"/>
          <p:cNvSpPr/>
          <p:nvPr/>
        </p:nvSpPr>
        <p:spPr>
          <a:xfrm>
            <a:off x="10325735" y="2946400"/>
            <a:ext cx="514350" cy="457200"/>
          </a:xfrm>
          <a:custGeom>
            <a:avLst/>
            <a:gdLst/>
            <a:ahLst/>
            <a:cxnLst/>
            <a:rect l="l" t="t" r="r" b="b"/>
            <a:pathLst>
              <a:path w="514350" h="457200">
                <a:moveTo>
                  <a:pt x="276374" y="-16877"/>
                </a:moveTo>
                <a:cubicBezTo>
                  <a:pt x="272713" y="-24021"/>
                  <a:pt x="265301" y="-28575"/>
                  <a:pt x="257264" y="-28575"/>
                </a:cubicBezTo>
                <a:cubicBezTo>
                  <a:pt x="249228" y="-28575"/>
                  <a:pt x="241816" y="-24021"/>
                  <a:pt x="238155" y="-16877"/>
                </a:cubicBezTo>
                <a:lnTo>
                  <a:pt x="172432" y="111889"/>
                </a:lnTo>
                <a:lnTo>
                  <a:pt x="29647" y="134570"/>
                </a:lnTo>
                <a:cubicBezTo>
                  <a:pt x="21699" y="135821"/>
                  <a:pt x="15091" y="141446"/>
                  <a:pt x="12591" y="149126"/>
                </a:cubicBezTo>
                <a:cubicBezTo>
                  <a:pt x="10091" y="156805"/>
                  <a:pt x="12144" y="165199"/>
                  <a:pt x="17770" y="170914"/>
                </a:cubicBezTo>
                <a:lnTo>
                  <a:pt x="119926" y="273159"/>
                </a:lnTo>
                <a:lnTo>
                  <a:pt x="97423" y="415945"/>
                </a:lnTo>
                <a:cubicBezTo>
                  <a:pt x="96173" y="423892"/>
                  <a:pt x="99477" y="431929"/>
                  <a:pt x="105995" y="436662"/>
                </a:cubicBezTo>
                <a:cubicBezTo>
                  <a:pt x="112514" y="441394"/>
                  <a:pt x="121087" y="442109"/>
                  <a:pt x="128320" y="438448"/>
                </a:cubicBezTo>
                <a:lnTo>
                  <a:pt x="257264" y="372904"/>
                </a:lnTo>
                <a:lnTo>
                  <a:pt x="386120" y="438448"/>
                </a:lnTo>
                <a:cubicBezTo>
                  <a:pt x="393263" y="442109"/>
                  <a:pt x="401925" y="441394"/>
                  <a:pt x="408444" y="436662"/>
                </a:cubicBezTo>
                <a:cubicBezTo>
                  <a:pt x="414963" y="431929"/>
                  <a:pt x="418267" y="423982"/>
                  <a:pt x="417016" y="415945"/>
                </a:cubicBezTo>
                <a:lnTo>
                  <a:pt x="394424" y="273159"/>
                </a:lnTo>
                <a:lnTo>
                  <a:pt x="496580" y="170914"/>
                </a:lnTo>
                <a:cubicBezTo>
                  <a:pt x="502295" y="165199"/>
                  <a:pt x="504259" y="156805"/>
                  <a:pt x="501759" y="149126"/>
                </a:cubicBezTo>
                <a:cubicBezTo>
                  <a:pt x="499259" y="141446"/>
                  <a:pt x="492740" y="135821"/>
                  <a:pt x="484703" y="134570"/>
                </a:cubicBezTo>
                <a:lnTo>
                  <a:pt x="342007" y="111889"/>
                </a:lnTo>
                <a:lnTo>
                  <a:pt x="276374" y="-16877"/>
                </a:lnTo>
                <a:close/>
              </a:path>
            </a:pathLst>
          </a:custGeom>
          <a:solidFill>
            <a:srgbClr val="EAEAEA"/>
          </a:solidFill>
          <a:ln/>
        </p:spPr>
        <p:txBody>
          <a:bodyPr/>
          <a:lstStyle/>
          <a:p>
            <a:endParaRPr lang="en-US"/>
          </a:p>
        </p:txBody>
      </p:sp>
      <p:sp>
        <p:nvSpPr>
          <p:cNvPr id="16" name="Text 13"/>
          <p:cNvSpPr/>
          <p:nvPr/>
        </p:nvSpPr>
        <p:spPr>
          <a:xfrm>
            <a:off x="9329579" y="3505200"/>
            <a:ext cx="25019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Hybrid</a:t>
            </a:r>
            <a:endParaRPr lang="en-US" sz="1600" dirty="0"/>
          </a:p>
        </p:txBody>
      </p:sp>
      <p:sp>
        <p:nvSpPr>
          <p:cNvPr id="17" name="Text 14"/>
          <p:cNvSpPr/>
          <p:nvPr/>
        </p:nvSpPr>
        <p:spPr>
          <a:xfrm>
            <a:off x="9342279" y="3810000"/>
            <a:ext cx="2476500" cy="254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Kết hợp tối ưu</a:t>
            </a:r>
            <a:endParaRPr lang="en-US" sz="1600" dirty="0"/>
          </a:p>
        </p:txBody>
      </p:sp>
      <p:sp>
        <p:nvSpPr>
          <p:cNvPr id="18" name="Text 15"/>
          <p:cNvSpPr/>
          <p:nvPr/>
        </p:nvSpPr>
        <p:spPr>
          <a:xfrm>
            <a:off x="1780699" y="4572000"/>
            <a:ext cx="8636000" cy="304800"/>
          </a:xfrm>
          <a:prstGeom prst="rect">
            <a:avLst/>
          </a:prstGeom>
          <a:noFill/>
          <a:ln/>
        </p:spPr>
        <p:txBody>
          <a:bodyPr wrap="square" lIns="0" tIns="0" rIns="0" bIns="0" rtlCol="0" anchor="ctr"/>
          <a:lstStyle/>
          <a:p>
            <a:pPr algn="ctr">
              <a:lnSpc>
                <a:spcPct val="130000"/>
              </a:lnSpc>
            </a:pPr>
            <a:r>
              <a:rPr lang="en-US" sz="1600" dirty="0">
                <a:solidFill>
                  <a:srgbClr val="EAEAEA"/>
                </a:solidFill>
                <a:latin typeface="MiSans" pitchFamily="34" charset="0"/>
                <a:ea typeface="MiSans" pitchFamily="34" charset="-122"/>
                <a:cs typeface="MiSans" pitchFamily="34" charset="-120"/>
              </a:rPr>
              <a:t>Kết hợp sức mạnh của </a:t>
            </a:r>
            <a:r>
              <a:rPr lang="en-US" sz="1600" b="1" dirty="0">
                <a:solidFill>
                  <a:srgbClr val="34B1C9"/>
                </a:solidFill>
                <a:latin typeface="MiSans" pitchFamily="34" charset="0"/>
                <a:ea typeface="MiSans" pitchFamily="34" charset="-122"/>
                <a:cs typeface="MiSans" pitchFamily="34" charset="-120"/>
              </a:rPr>
              <a:t>tương đồng nội dung</a:t>
            </a:r>
            <a:r>
              <a:rPr lang="en-US" sz="1600" dirty="0">
                <a:solidFill>
                  <a:srgbClr val="EAEAEA"/>
                </a:solidFill>
                <a:latin typeface="MiSans" pitchFamily="34" charset="0"/>
                <a:ea typeface="MiSans" pitchFamily="34" charset="-122"/>
                <a:cs typeface="MiSans" pitchFamily="34" charset="-120"/>
              </a:rPr>
              <a:t> và </a:t>
            </a:r>
            <a:r>
              <a:rPr lang="en-US" sz="1600" b="1" dirty="0">
                <a:solidFill>
                  <a:srgbClr val="34B1C9"/>
                </a:solidFill>
                <a:latin typeface="MiSans" pitchFamily="34" charset="0"/>
                <a:ea typeface="MiSans" pitchFamily="34" charset="-122"/>
                <a:cs typeface="MiSans" pitchFamily="34" charset="-120"/>
              </a:rPr>
              <a:t>hành vi cộng tác</a:t>
            </a:r>
            <a:r>
              <a:rPr lang="en-US" sz="1600" dirty="0">
                <a:solidFill>
                  <a:srgbClr val="EAEAEA"/>
                </a:solidFill>
                <a:latin typeface="MiSans" pitchFamily="34" charset="0"/>
                <a:ea typeface="MiSans" pitchFamily="34" charset="-122"/>
                <a:cs typeface="MiSans" pitchFamily="34" charset="-120"/>
              </a:rPr>
              <a:t> để tạo ra gợi ý chính xác và đa dạng.</a:t>
            </a:r>
            <a:endParaRPr lang="en-US" sz="16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0"/>
            <a:ext cx="12268200" cy="6864350"/>
          </a:xfrm>
          <a:prstGeom prst="rect">
            <a:avLst/>
          </a:prstGeom>
        </p:spPr>
      </p:pic>
      <p:sp>
        <p:nvSpPr>
          <p:cNvPr id="3" name="Text 0"/>
          <p:cNvSpPr/>
          <p:nvPr/>
        </p:nvSpPr>
        <p:spPr>
          <a:xfrm>
            <a:off x="63500" y="254000"/>
            <a:ext cx="12065000" cy="457200"/>
          </a:xfrm>
          <a:prstGeom prst="rect">
            <a:avLst/>
          </a:prstGeom>
          <a:noFill/>
          <a:ln/>
        </p:spPr>
        <p:txBody>
          <a:bodyPr wrap="square" lIns="0" tIns="0" rIns="0" bIns="0" rtlCol="0" anchor="ctr"/>
          <a:lstStyle/>
          <a:p>
            <a:pPr algn="ctr">
              <a:lnSpc>
                <a:spcPct val="100000"/>
              </a:lnSpc>
            </a:pPr>
            <a:r>
              <a:rPr lang="en-US" sz="3000" b="1" dirty="0">
                <a:solidFill>
                  <a:srgbClr val="57AFFF"/>
                </a:solidFill>
                <a:latin typeface="Noto Sans SC" pitchFamily="34" charset="0"/>
                <a:ea typeface="Noto Sans SC" pitchFamily="34" charset="-122"/>
                <a:cs typeface="Noto Sans SC" pitchFamily="34" charset="-120"/>
              </a:rPr>
              <a:t>Hiệu Suất Các Mô Hình Gợi Ý</a:t>
            </a:r>
            <a:endParaRPr lang="en-US" sz="1600" dirty="0"/>
          </a:p>
        </p:txBody>
      </p:sp>
      <p:sp>
        <p:nvSpPr>
          <p:cNvPr id="4" name="Shape 1"/>
          <p:cNvSpPr/>
          <p:nvPr/>
        </p:nvSpPr>
        <p:spPr>
          <a:xfrm>
            <a:off x="254000" y="914400"/>
            <a:ext cx="3759200" cy="5232400"/>
          </a:xfrm>
          <a:custGeom>
            <a:avLst/>
            <a:gdLst/>
            <a:ahLst/>
            <a:cxnLst/>
            <a:rect l="l" t="t" r="r" b="b"/>
            <a:pathLst>
              <a:path w="3759200" h="5232400">
                <a:moveTo>
                  <a:pt x="101611" y="0"/>
                </a:moveTo>
                <a:lnTo>
                  <a:pt x="3657589" y="0"/>
                </a:lnTo>
                <a:cubicBezTo>
                  <a:pt x="3713707" y="0"/>
                  <a:pt x="3759200" y="45493"/>
                  <a:pt x="3759200" y="101611"/>
                </a:cubicBezTo>
                <a:lnTo>
                  <a:pt x="3759200" y="5130789"/>
                </a:lnTo>
                <a:cubicBezTo>
                  <a:pt x="3759200" y="5186907"/>
                  <a:pt x="3713707" y="5232400"/>
                  <a:pt x="3657589" y="5232400"/>
                </a:cubicBezTo>
                <a:lnTo>
                  <a:pt x="101611" y="5232400"/>
                </a:lnTo>
                <a:cubicBezTo>
                  <a:pt x="45493" y="5232400"/>
                  <a:pt x="0" y="5186907"/>
                  <a:pt x="0" y="5130789"/>
                </a:cubicBezTo>
                <a:lnTo>
                  <a:pt x="0" y="101611"/>
                </a:lnTo>
                <a:cubicBezTo>
                  <a:pt x="0" y="45530"/>
                  <a:pt x="45530" y="0"/>
                  <a:pt x="101611" y="0"/>
                </a:cubicBezTo>
                <a:close/>
              </a:path>
            </a:pathLst>
          </a:custGeom>
          <a:solidFill>
            <a:srgbClr val="3A76B8">
              <a:alpha val="50196"/>
            </a:srgbClr>
          </a:solidFill>
          <a:ln/>
        </p:spPr>
        <p:txBody>
          <a:bodyPr/>
          <a:lstStyle/>
          <a:p>
            <a:endParaRPr lang="en-US"/>
          </a:p>
        </p:txBody>
      </p:sp>
      <p:sp>
        <p:nvSpPr>
          <p:cNvPr id="5" name="Text 2"/>
          <p:cNvSpPr/>
          <p:nvPr/>
        </p:nvSpPr>
        <p:spPr>
          <a:xfrm>
            <a:off x="1329214" y="2590800"/>
            <a:ext cx="1866900" cy="355600"/>
          </a:xfrm>
          <a:prstGeom prst="rect">
            <a:avLst/>
          </a:prstGeom>
          <a:noFill/>
          <a:ln/>
        </p:spPr>
        <p:txBody>
          <a:bodyPr wrap="square" lIns="0" tIns="0" rIns="0" bIns="0" rtlCol="0" anchor="ctr"/>
          <a:lstStyle/>
          <a:p>
            <a:pPr>
              <a:lnSpc>
                <a:spcPct val="120000"/>
              </a:lnSpc>
            </a:pPr>
            <a:r>
              <a:rPr lang="en-US" sz="2000" b="1" dirty="0">
                <a:solidFill>
                  <a:srgbClr val="EAEAEA"/>
                </a:solidFill>
                <a:latin typeface="Noto Sans SC" pitchFamily="34" charset="0"/>
                <a:ea typeface="Noto Sans SC" pitchFamily="34" charset="-122"/>
                <a:cs typeface="Noto Sans SC" pitchFamily="34" charset="-120"/>
              </a:rPr>
              <a:t>Content-Based</a:t>
            </a:r>
            <a:endParaRPr lang="en-US" sz="1600" dirty="0"/>
          </a:p>
        </p:txBody>
      </p:sp>
      <p:sp>
        <p:nvSpPr>
          <p:cNvPr id="6" name="Text 3"/>
          <p:cNvSpPr/>
          <p:nvPr/>
        </p:nvSpPr>
        <p:spPr>
          <a:xfrm>
            <a:off x="1295400" y="3048000"/>
            <a:ext cx="2286000" cy="609600"/>
          </a:xfrm>
          <a:prstGeom prst="rect">
            <a:avLst/>
          </a:prstGeom>
          <a:noFill/>
          <a:ln/>
        </p:spPr>
        <p:txBody>
          <a:bodyPr wrap="square" lIns="0" tIns="0" rIns="0" bIns="0" rtlCol="0" anchor="ctr"/>
          <a:lstStyle/>
          <a:p>
            <a:pPr>
              <a:lnSpc>
                <a:spcPct val="80000"/>
              </a:lnSpc>
            </a:pPr>
            <a:r>
              <a:rPr lang="en-US" sz="4800" b="1" dirty="0">
                <a:solidFill>
                  <a:srgbClr val="57AFFF"/>
                </a:solidFill>
                <a:latin typeface="Noto Sans SC" pitchFamily="34" charset="0"/>
                <a:ea typeface="Noto Sans SC" pitchFamily="34" charset="-122"/>
                <a:cs typeface="Noto Sans SC" pitchFamily="34" charset="-120"/>
              </a:rPr>
              <a:t>0.8168</a:t>
            </a:r>
            <a:endParaRPr lang="en-US" sz="1600" dirty="0"/>
          </a:p>
        </p:txBody>
      </p:sp>
      <p:sp>
        <p:nvSpPr>
          <p:cNvPr id="7" name="Text 4"/>
          <p:cNvSpPr/>
          <p:nvPr/>
        </p:nvSpPr>
        <p:spPr>
          <a:xfrm>
            <a:off x="1590040" y="3759200"/>
            <a:ext cx="1320800" cy="355600"/>
          </a:xfrm>
          <a:prstGeom prst="rect">
            <a:avLst/>
          </a:prstGeom>
          <a:noFill/>
          <a:ln/>
        </p:spPr>
        <p:txBody>
          <a:bodyPr wrap="square" lIns="0" tIns="0" rIns="0" bIns="0" rtlCol="0" anchor="ctr"/>
          <a:lstStyle/>
          <a:p>
            <a:pPr>
              <a:lnSpc>
                <a:spcPct val="130000"/>
              </a:lnSpc>
            </a:pPr>
            <a:r>
              <a:rPr lang="en-US" sz="1800" dirty="0">
                <a:solidFill>
                  <a:srgbClr val="EAEAEA"/>
                </a:solidFill>
                <a:latin typeface="MiSans" pitchFamily="34" charset="0"/>
                <a:ea typeface="MiSans" pitchFamily="34" charset="-122"/>
                <a:cs typeface="MiSans" pitchFamily="34" charset="-120"/>
              </a:rPr>
              <a:t>NDCG@10</a:t>
            </a:r>
            <a:endParaRPr lang="en-US" sz="1600" dirty="0"/>
          </a:p>
        </p:txBody>
      </p:sp>
      <p:sp>
        <p:nvSpPr>
          <p:cNvPr id="8" name="Text 5"/>
          <p:cNvSpPr/>
          <p:nvPr/>
        </p:nvSpPr>
        <p:spPr>
          <a:xfrm>
            <a:off x="417354" y="4216400"/>
            <a:ext cx="3429000" cy="254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Vượt trội nhất, tận dụng tốt dữ liệu sản phẩm.</a:t>
            </a:r>
            <a:endParaRPr lang="en-US" sz="1600" dirty="0"/>
          </a:p>
        </p:txBody>
      </p:sp>
      <p:sp>
        <p:nvSpPr>
          <p:cNvPr id="9" name="Shape 6"/>
          <p:cNvSpPr/>
          <p:nvPr/>
        </p:nvSpPr>
        <p:spPr>
          <a:xfrm>
            <a:off x="4216400" y="914400"/>
            <a:ext cx="3759200" cy="2514600"/>
          </a:xfrm>
          <a:custGeom>
            <a:avLst/>
            <a:gdLst/>
            <a:ahLst/>
            <a:cxnLst/>
            <a:rect l="l" t="t" r="r" b="b"/>
            <a:pathLst>
              <a:path w="3759200" h="2514600">
                <a:moveTo>
                  <a:pt x="101590" y="0"/>
                </a:moveTo>
                <a:lnTo>
                  <a:pt x="3657610" y="0"/>
                </a:lnTo>
                <a:cubicBezTo>
                  <a:pt x="3713717" y="0"/>
                  <a:pt x="3759200" y="45483"/>
                  <a:pt x="3759200" y="101590"/>
                </a:cubicBezTo>
                <a:lnTo>
                  <a:pt x="3759200" y="2413010"/>
                </a:lnTo>
                <a:cubicBezTo>
                  <a:pt x="3759200" y="2469117"/>
                  <a:pt x="3713717" y="2514600"/>
                  <a:pt x="3657610" y="2514600"/>
                </a:cubicBezTo>
                <a:lnTo>
                  <a:pt x="101590" y="2514600"/>
                </a:lnTo>
                <a:cubicBezTo>
                  <a:pt x="45483" y="2514600"/>
                  <a:pt x="0" y="2469117"/>
                  <a:pt x="0" y="2413010"/>
                </a:cubicBezTo>
                <a:lnTo>
                  <a:pt x="0" y="101590"/>
                </a:lnTo>
                <a:cubicBezTo>
                  <a:pt x="0" y="45521"/>
                  <a:pt x="45521" y="0"/>
                  <a:pt x="101590" y="0"/>
                </a:cubicBezTo>
                <a:close/>
              </a:path>
            </a:pathLst>
          </a:custGeom>
          <a:solidFill>
            <a:srgbClr val="34B1C9">
              <a:alpha val="30196"/>
            </a:srgbClr>
          </a:solidFill>
          <a:ln/>
        </p:spPr>
        <p:txBody>
          <a:bodyPr/>
          <a:lstStyle/>
          <a:p>
            <a:endParaRPr lang="en-US"/>
          </a:p>
        </p:txBody>
      </p:sp>
      <p:sp>
        <p:nvSpPr>
          <p:cNvPr id="10" name="Text 7"/>
          <p:cNvSpPr/>
          <p:nvPr/>
        </p:nvSpPr>
        <p:spPr>
          <a:xfrm>
            <a:off x="5779770" y="1816100"/>
            <a:ext cx="838200" cy="304800"/>
          </a:xfrm>
          <a:prstGeom prst="rect">
            <a:avLst/>
          </a:prstGeom>
          <a:noFill/>
          <a:ln/>
        </p:spPr>
        <p:txBody>
          <a:bodyPr wrap="square" lIns="0" tIns="0" rIns="0" bIns="0" rtlCol="0" anchor="ctr"/>
          <a:lstStyle/>
          <a:p>
            <a:pPr>
              <a:lnSpc>
                <a:spcPct val="130000"/>
              </a:lnSpc>
            </a:pPr>
            <a:r>
              <a:rPr lang="en-US" sz="1600" b="1" dirty="0">
                <a:solidFill>
                  <a:srgbClr val="EAEAEA"/>
                </a:solidFill>
                <a:latin typeface="MiSans" pitchFamily="34" charset="0"/>
                <a:ea typeface="MiSans" pitchFamily="34" charset="-122"/>
                <a:cs typeface="MiSans" pitchFamily="34" charset="-120"/>
              </a:rPr>
              <a:t>Hybrid</a:t>
            </a:r>
            <a:endParaRPr lang="en-US" sz="1600" dirty="0"/>
          </a:p>
        </p:txBody>
      </p:sp>
      <p:sp>
        <p:nvSpPr>
          <p:cNvPr id="11" name="Text 8"/>
          <p:cNvSpPr/>
          <p:nvPr/>
        </p:nvSpPr>
        <p:spPr>
          <a:xfrm>
            <a:off x="5676900" y="2120900"/>
            <a:ext cx="1143000" cy="406400"/>
          </a:xfrm>
          <a:prstGeom prst="rect">
            <a:avLst/>
          </a:prstGeom>
          <a:noFill/>
          <a:ln/>
        </p:spPr>
        <p:txBody>
          <a:bodyPr wrap="square" lIns="0" tIns="0" rIns="0" bIns="0" rtlCol="0" anchor="ctr"/>
          <a:lstStyle/>
          <a:p>
            <a:pPr>
              <a:lnSpc>
                <a:spcPct val="110000"/>
              </a:lnSpc>
            </a:pPr>
            <a:r>
              <a:rPr lang="en-US" sz="2400" b="1" dirty="0">
                <a:solidFill>
                  <a:srgbClr val="EAEAEA"/>
                </a:solidFill>
                <a:latin typeface="Noto Sans SC" pitchFamily="34" charset="0"/>
                <a:ea typeface="Noto Sans SC" pitchFamily="34" charset="-122"/>
                <a:cs typeface="Noto Sans SC" pitchFamily="34" charset="-120"/>
              </a:rPr>
              <a:t>0.8160</a:t>
            </a:r>
            <a:endParaRPr lang="en-US" sz="1600" dirty="0"/>
          </a:p>
        </p:txBody>
      </p:sp>
      <p:sp>
        <p:nvSpPr>
          <p:cNvPr id="12" name="Shape 9"/>
          <p:cNvSpPr/>
          <p:nvPr/>
        </p:nvSpPr>
        <p:spPr>
          <a:xfrm>
            <a:off x="8178800" y="914400"/>
            <a:ext cx="3759200" cy="2514600"/>
          </a:xfrm>
          <a:custGeom>
            <a:avLst/>
            <a:gdLst/>
            <a:ahLst/>
            <a:cxnLst/>
            <a:rect l="l" t="t" r="r" b="b"/>
            <a:pathLst>
              <a:path w="3759200" h="2514600">
                <a:moveTo>
                  <a:pt x="101590" y="0"/>
                </a:moveTo>
                <a:lnTo>
                  <a:pt x="3657610" y="0"/>
                </a:lnTo>
                <a:cubicBezTo>
                  <a:pt x="3713717" y="0"/>
                  <a:pt x="3759200" y="45483"/>
                  <a:pt x="3759200" y="101590"/>
                </a:cubicBezTo>
                <a:lnTo>
                  <a:pt x="3759200" y="2413010"/>
                </a:lnTo>
                <a:cubicBezTo>
                  <a:pt x="3759200" y="2469117"/>
                  <a:pt x="3713717" y="2514600"/>
                  <a:pt x="3657610" y="2514600"/>
                </a:cubicBezTo>
                <a:lnTo>
                  <a:pt x="101590" y="2514600"/>
                </a:lnTo>
                <a:cubicBezTo>
                  <a:pt x="45483" y="2514600"/>
                  <a:pt x="0" y="2469117"/>
                  <a:pt x="0" y="2413010"/>
                </a:cubicBezTo>
                <a:lnTo>
                  <a:pt x="0" y="101590"/>
                </a:lnTo>
                <a:cubicBezTo>
                  <a:pt x="0" y="45521"/>
                  <a:pt x="45521" y="0"/>
                  <a:pt x="101590" y="0"/>
                </a:cubicBezTo>
                <a:close/>
              </a:path>
            </a:pathLst>
          </a:custGeom>
          <a:solidFill>
            <a:srgbClr val="34B1C9">
              <a:alpha val="30196"/>
            </a:srgbClr>
          </a:solidFill>
          <a:ln/>
        </p:spPr>
        <p:txBody>
          <a:bodyPr/>
          <a:lstStyle/>
          <a:p>
            <a:endParaRPr lang="en-US"/>
          </a:p>
        </p:txBody>
      </p:sp>
      <p:sp>
        <p:nvSpPr>
          <p:cNvPr id="13" name="Text 10"/>
          <p:cNvSpPr/>
          <p:nvPr/>
        </p:nvSpPr>
        <p:spPr>
          <a:xfrm>
            <a:off x="9465787" y="1816100"/>
            <a:ext cx="1384300" cy="304800"/>
          </a:xfrm>
          <a:prstGeom prst="rect">
            <a:avLst/>
          </a:prstGeom>
          <a:noFill/>
          <a:ln/>
        </p:spPr>
        <p:txBody>
          <a:bodyPr wrap="square" lIns="0" tIns="0" rIns="0" bIns="0" rtlCol="0" anchor="ctr"/>
          <a:lstStyle/>
          <a:p>
            <a:pPr>
              <a:lnSpc>
                <a:spcPct val="130000"/>
              </a:lnSpc>
            </a:pPr>
            <a:r>
              <a:rPr lang="en-US" sz="1600" b="1" dirty="0">
                <a:solidFill>
                  <a:srgbClr val="EAEAEA"/>
                </a:solidFill>
                <a:latin typeface="MiSans" pitchFamily="34" charset="0"/>
                <a:ea typeface="MiSans" pitchFamily="34" charset="-122"/>
                <a:cs typeface="MiSans" pitchFamily="34" charset="-120"/>
              </a:rPr>
              <a:t>Collaborative</a:t>
            </a:r>
            <a:endParaRPr lang="en-US" sz="1600" dirty="0"/>
          </a:p>
        </p:txBody>
      </p:sp>
      <p:sp>
        <p:nvSpPr>
          <p:cNvPr id="14" name="Text 11"/>
          <p:cNvSpPr/>
          <p:nvPr/>
        </p:nvSpPr>
        <p:spPr>
          <a:xfrm>
            <a:off x="9639300" y="2120900"/>
            <a:ext cx="1143000" cy="406400"/>
          </a:xfrm>
          <a:prstGeom prst="rect">
            <a:avLst/>
          </a:prstGeom>
          <a:noFill/>
          <a:ln/>
        </p:spPr>
        <p:txBody>
          <a:bodyPr wrap="square" lIns="0" tIns="0" rIns="0" bIns="0" rtlCol="0" anchor="ctr"/>
          <a:lstStyle/>
          <a:p>
            <a:pPr>
              <a:lnSpc>
                <a:spcPct val="110000"/>
              </a:lnSpc>
            </a:pPr>
            <a:r>
              <a:rPr lang="en-US" sz="2400" b="1" dirty="0">
                <a:solidFill>
                  <a:srgbClr val="EAEAEA"/>
                </a:solidFill>
                <a:latin typeface="Noto Sans SC" pitchFamily="34" charset="0"/>
                <a:ea typeface="Noto Sans SC" pitchFamily="34" charset="-122"/>
                <a:cs typeface="Noto Sans SC" pitchFamily="34" charset="-120"/>
              </a:rPr>
              <a:t>0.0266</a:t>
            </a:r>
            <a:endParaRPr lang="en-US" sz="1600" dirty="0"/>
          </a:p>
        </p:txBody>
      </p:sp>
      <p:sp>
        <p:nvSpPr>
          <p:cNvPr id="15" name="Shape 12"/>
          <p:cNvSpPr/>
          <p:nvPr/>
        </p:nvSpPr>
        <p:spPr>
          <a:xfrm>
            <a:off x="4216400" y="3632200"/>
            <a:ext cx="3759200" cy="2514600"/>
          </a:xfrm>
          <a:custGeom>
            <a:avLst/>
            <a:gdLst/>
            <a:ahLst/>
            <a:cxnLst/>
            <a:rect l="l" t="t" r="r" b="b"/>
            <a:pathLst>
              <a:path w="3759200" h="2514600">
                <a:moveTo>
                  <a:pt x="101590" y="0"/>
                </a:moveTo>
                <a:lnTo>
                  <a:pt x="3657610" y="0"/>
                </a:lnTo>
                <a:cubicBezTo>
                  <a:pt x="3713717" y="0"/>
                  <a:pt x="3759200" y="45483"/>
                  <a:pt x="3759200" y="101590"/>
                </a:cubicBezTo>
                <a:lnTo>
                  <a:pt x="3759200" y="2413010"/>
                </a:lnTo>
                <a:cubicBezTo>
                  <a:pt x="3759200" y="2469117"/>
                  <a:pt x="3713717" y="2514600"/>
                  <a:pt x="3657610" y="2514600"/>
                </a:cubicBezTo>
                <a:lnTo>
                  <a:pt x="101590" y="2514600"/>
                </a:lnTo>
                <a:cubicBezTo>
                  <a:pt x="45483" y="2514600"/>
                  <a:pt x="0" y="2469117"/>
                  <a:pt x="0" y="2413010"/>
                </a:cubicBezTo>
                <a:lnTo>
                  <a:pt x="0" y="101590"/>
                </a:lnTo>
                <a:cubicBezTo>
                  <a:pt x="0" y="45521"/>
                  <a:pt x="45521" y="0"/>
                  <a:pt x="101590" y="0"/>
                </a:cubicBezTo>
                <a:close/>
              </a:path>
            </a:pathLst>
          </a:custGeom>
          <a:solidFill>
            <a:srgbClr val="34B1C9">
              <a:alpha val="30196"/>
            </a:srgbClr>
          </a:solidFill>
          <a:ln/>
        </p:spPr>
        <p:txBody>
          <a:bodyPr/>
          <a:lstStyle/>
          <a:p>
            <a:endParaRPr lang="en-US"/>
          </a:p>
        </p:txBody>
      </p:sp>
      <p:sp>
        <p:nvSpPr>
          <p:cNvPr id="16" name="Text 13"/>
          <p:cNvSpPr/>
          <p:nvPr/>
        </p:nvSpPr>
        <p:spPr>
          <a:xfrm>
            <a:off x="5633085" y="4533900"/>
            <a:ext cx="1130300" cy="304800"/>
          </a:xfrm>
          <a:prstGeom prst="rect">
            <a:avLst/>
          </a:prstGeom>
          <a:noFill/>
          <a:ln/>
        </p:spPr>
        <p:txBody>
          <a:bodyPr wrap="square" lIns="0" tIns="0" rIns="0" bIns="0" rtlCol="0" anchor="ctr"/>
          <a:lstStyle/>
          <a:p>
            <a:pPr>
              <a:lnSpc>
                <a:spcPct val="130000"/>
              </a:lnSpc>
            </a:pPr>
            <a:r>
              <a:rPr lang="en-US" sz="1600" b="1" dirty="0">
                <a:solidFill>
                  <a:srgbClr val="EAEAEA"/>
                </a:solidFill>
                <a:latin typeface="MiSans" pitchFamily="34" charset="0"/>
                <a:ea typeface="MiSans" pitchFamily="34" charset="-122"/>
                <a:cs typeface="MiSans" pitchFamily="34" charset="-120"/>
              </a:rPr>
              <a:t>Popularity</a:t>
            </a:r>
            <a:endParaRPr lang="en-US" sz="1600" dirty="0"/>
          </a:p>
        </p:txBody>
      </p:sp>
      <p:sp>
        <p:nvSpPr>
          <p:cNvPr id="17" name="Text 14"/>
          <p:cNvSpPr/>
          <p:nvPr/>
        </p:nvSpPr>
        <p:spPr>
          <a:xfrm>
            <a:off x="5676900" y="4838700"/>
            <a:ext cx="1143000" cy="406400"/>
          </a:xfrm>
          <a:prstGeom prst="rect">
            <a:avLst/>
          </a:prstGeom>
          <a:noFill/>
          <a:ln/>
        </p:spPr>
        <p:txBody>
          <a:bodyPr wrap="square" lIns="0" tIns="0" rIns="0" bIns="0" rtlCol="0" anchor="ctr"/>
          <a:lstStyle/>
          <a:p>
            <a:pPr>
              <a:lnSpc>
                <a:spcPct val="110000"/>
              </a:lnSpc>
            </a:pPr>
            <a:r>
              <a:rPr lang="en-US" sz="2400" b="1" dirty="0">
                <a:solidFill>
                  <a:srgbClr val="EAEAEA"/>
                </a:solidFill>
                <a:latin typeface="Noto Sans SC" pitchFamily="34" charset="0"/>
                <a:ea typeface="Noto Sans SC" pitchFamily="34" charset="-122"/>
                <a:cs typeface="Noto Sans SC" pitchFamily="34" charset="-120"/>
              </a:rPr>
              <a:t>0.0000</a:t>
            </a:r>
            <a:endParaRPr lang="en-US" sz="1600" dirty="0"/>
          </a:p>
        </p:txBody>
      </p:sp>
      <p:sp>
        <p:nvSpPr>
          <p:cNvPr id="18" name="Shape 15"/>
          <p:cNvSpPr/>
          <p:nvPr/>
        </p:nvSpPr>
        <p:spPr>
          <a:xfrm>
            <a:off x="8178800" y="3632200"/>
            <a:ext cx="3759200" cy="2514600"/>
          </a:xfrm>
          <a:custGeom>
            <a:avLst/>
            <a:gdLst/>
            <a:ahLst/>
            <a:cxnLst/>
            <a:rect l="l" t="t" r="r" b="b"/>
            <a:pathLst>
              <a:path w="3759200" h="2514600">
                <a:moveTo>
                  <a:pt x="101590" y="0"/>
                </a:moveTo>
                <a:lnTo>
                  <a:pt x="3657610" y="0"/>
                </a:lnTo>
                <a:cubicBezTo>
                  <a:pt x="3713717" y="0"/>
                  <a:pt x="3759200" y="45483"/>
                  <a:pt x="3759200" y="101590"/>
                </a:cubicBezTo>
                <a:lnTo>
                  <a:pt x="3759200" y="2413010"/>
                </a:lnTo>
                <a:cubicBezTo>
                  <a:pt x="3759200" y="2469117"/>
                  <a:pt x="3713717" y="2514600"/>
                  <a:pt x="3657610" y="2514600"/>
                </a:cubicBezTo>
                <a:lnTo>
                  <a:pt x="101590" y="2514600"/>
                </a:lnTo>
                <a:cubicBezTo>
                  <a:pt x="45483" y="2514600"/>
                  <a:pt x="0" y="2469117"/>
                  <a:pt x="0" y="2413010"/>
                </a:cubicBezTo>
                <a:lnTo>
                  <a:pt x="0" y="101590"/>
                </a:lnTo>
                <a:cubicBezTo>
                  <a:pt x="0" y="45521"/>
                  <a:pt x="45521" y="0"/>
                  <a:pt x="101590" y="0"/>
                </a:cubicBezTo>
                <a:close/>
              </a:path>
            </a:pathLst>
          </a:custGeom>
          <a:solidFill>
            <a:srgbClr val="34B1C9">
              <a:alpha val="30196"/>
            </a:srgbClr>
          </a:solidFill>
          <a:ln/>
        </p:spPr>
        <p:txBody>
          <a:bodyPr/>
          <a:lstStyle/>
          <a:p>
            <a:endParaRPr lang="en-US"/>
          </a:p>
        </p:txBody>
      </p:sp>
      <p:sp>
        <p:nvSpPr>
          <p:cNvPr id="19" name="Text 16"/>
          <p:cNvSpPr/>
          <p:nvPr/>
        </p:nvSpPr>
        <p:spPr>
          <a:xfrm>
            <a:off x="9685655" y="4533900"/>
            <a:ext cx="952500" cy="304800"/>
          </a:xfrm>
          <a:prstGeom prst="rect">
            <a:avLst/>
          </a:prstGeom>
          <a:noFill/>
          <a:ln/>
        </p:spPr>
        <p:txBody>
          <a:bodyPr wrap="square" lIns="0" tIns="0" rIns="0" bIns="0" rtlCol="0" anchor="ctr"/>
          <a:lstStyle/>
          <a:p>
            <a:pPr>
              <a:lnSpc>
                <a:spcPct val="130000"/>
              </a:lnSpc>
            </a:pPr>
            <a:r>
              <a:rPr lang="en-US" sz="1600" b="1" dirty="0">
                <a:solidFill>
                  <a:srgbClr val="EAEAEA"/>
                </a:solidFill>
                <a:latin typeface="MiSans" pitchFamily="34" charset="0"/>
                <a:ea typeface="MiSans" pitchFamily="34" charset="-122"/>
                <a:cs typeface="MiSans" pitchFamily="34" charset="-120"/>
              </a:rPr>
              <a:t>Random</a:t>
            </a:r>
            <a:endParaRPr lang="en-US" sz="1600" dirty="0"/>
          </a:p>
        </p:txBody>
      </p:sp>
      <p:sp>
        <p:nvSpPr>
          <p:cNvPr id="20" name="Text 17"/>
          <p:cNvSpPr/>
          <p:nvPr/>
        </p:nvSpPr>
        <p:spPr>
          <a:xfrm>
            <a:off x="9639300" y="4838700"/>
            <a:ext cx="1143000" cy="406400"/>
          </a:xfrm>
          <a:prstGeom prst="rect">
            <a:avLst/>
          </a:prstGeom>
          <a:noFill/>
          <a:ln/>
        </p:spPr>
        <p:txBody>
          <a:bodyPr wrap="square" lIns="0" tIns="0" rIns="0" bIns="0" rtlCol="0" anchor="ctr"/>
          <a:lstStyle/>
          <a:p>
            <a:pPr>
              <a:lnSpc>
                <a:spcPct val="110000"/>
              </a:lnSpc>
            </a:pPr>
            <a:r>
              <a:rPr lang="en-US" sz="2400" b="1" dirty="0">
                <a:solidFill>
                  <a:srgbClr val="EAEAEA"/>
                </a:solidFill>
                <a:latin typeface="Noto Sans SC" pitchFamily="34" charset="0"/>
                <a:ea typeface="Noto Sans SC" pitchFamily="34" charset="-122"/>
                <a:cs typeface="Noto Sans SC" pitchFamily="34" charset="-120"/>
              </a:rPr>
              <a:t>0.0149</a:t>
            </a:r>
            <a:endParaRPr lang="en-US" sz="1600" dirty="0"/>
          </a:p>
        </p:txBody>
      </p:sp>
      <p:sp>
        <p:nvSpPr>
          <p:cNvPr id="21" name="Text 18"/>
          <p:cNvSpPr/>
          <p:nvPr/>
        </p:nvSpPr>
        <p:spPr>
          <a:xfrm>
            <a:off x="165100" y="6350000"/>
            <a:ext cx="11861800" cy="254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*Hiệu suất thấp của Collaborative do tính thưa của dữ liệu tương tác.</a:t>
            </a:r>
            <a:endParaRPr lang="en-US" sz="16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pic>
        <p:nvPicPr>
          <p:cNvPr id="2" name="Image 0" descr="https://kimi-img.moonshot.cn/pub/slides/slides_tmpl/image/25-08-27-20:02:12-d2nf7h18bjvh7rlj0650.jpg"/>
          <p:cNvPicPr>
            <a:picLocks noChangeAspect="1"/>
          </p:cNvPicPr>
          <p:nvPr/>
        </p:nvPicPr>
        <p:blipFill>
          <a:blip r:embed="rId3"/>
          <a:srcRect/>
          <a:stretch/>
        </p:blipFill>
        <p:spPr>
          <a:xfrm>
            <a:off x="0" y="3426"/>
            <a:ext cx="12191999" cy="6864626"/>
          </a:xfrm>
          <a:prstGeom prst="rect">
            <a:avLst/>
          </a:prstGeom>
        </p:spPr>
      </p:pic>
      <p:sp>
        <p:nvSpPr>
          <p:cNvPr id="3" name="Text 0"/>
          <p:cNvSpPr/>
          <p:nvPr/>
        </p:nvSpPr>
        <p:spPr>
          <a:xfrm>
            <a:off x="4119359" y="3709831"/>
            <a:ext cx="3832016" cy="487561"/>
          </a:xfrm>
          <a:prstGeom prst="rect">
            <a:avLst/>
          </a:prstGeom>
          <a:noFill/>
          <a:ln/>
        </p:spPr>
        <p:txBody>
          <a:bodyPr wrap="square" lIns="0" tIns="0" rIns="0" bIns="0" rtlCol="0" anchor="t">
            <a:spAutoFit/>
          </a:bodyPr>
          <a:lstStyle/>
          <a:p>
            <a:pPr algn="ctr">
              <a:lnSpc>
                <a:spcPct val="100000"/>
              </a:lnSpc>
            </a:pPr>
            <a:r>
              <a:rPr lang="en-US" sz="3200" dirty="0">
                <a:solidFill>
                  <a:srgbClr val="FFFFFF"/>
                </a:solidFill>
                <a:latin typeface="MiSans" pitchFamily="34" charset="0"/>
                <a:ea typeface="MiSans" pitchFamily="34" charset="-122"/>
                <a:cs typeface="MiSans" pitchFamily="34" charset="-120"/>
              </a:rPr>
              <a:t>Triển khai &amp; demo</a:t>
            </a:r>
            <a:endParaRPr lang="en-US" sz="1600" dirty="0"/>
          </a:p>
        </p:txBody>
      </p:sp>
      <p:sp>
        <p:nvSpPr>
          <p:cNvPr id="4" name="Shape 1"/>
          <p:cNvSpPr/>
          <p:nvPr/>
        </p:nvSpPr>
        <p:spPr>
          <a:xfrm>
            <a:off x="779721"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5" name="Shape 2"/>
          <p:cNvSpPr/>
          <p:nvPr/>
        </p:nvSpPr>
        <p:spPr>
          <a:xfrm>
            <a:off x="867722"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6" name="Shape 3"/>
          <p:cNvSpPr/>
          <p:nvPr/>
        </p:nvSpPr>
        <p:spPr>
          <a:xfrm>
            <a:off x="955722" y="6166356"/>
            <a:ext cx="0" cy="220414"/>
          </a:xfrm>
          <a:prstGeom prst="line">
            <a:avLst/>
          </a:prstGeom>
          <a:noFill/>
          <a:ln w="12700">
            <a:solidFill>
              <a:srgbClr val="FFFFFF"/>
            </a:solidFill>
            <a:prstDash val="solid"/>
            <a:headEnd type="none"/>
            <a:tailEnd type="none"/>
          </a:ln>
        </p:spPr>
        <p:txBody>
          <a:bodyPr/>
          <a:lstStyle/>
          <a:p>
            <a:endParaRPr lang="en-US"/>
          </a:p>
        </p:txBody>
      </p:sp>
      <p:sp>
        <p:nvSpPr>
          <p:cNvPr id="7" name="Shape 4"/>
          <p:cNvSpPr/>
          <p:nvPr/>
        </p:nvSpPr>
        <p:spPr>
          <a:xfrm>
            <a:off x="1043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8" name="Shape 5"/>
          <p:cNvSpPr/>
          <p:nvPr/>
        </p:nvSpPr>
        <p:spPr>
          <a:xfrm>
            <a:off x="1131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9" name="Shape 6"/>
          <p:cNvSpPr/>
          <p:nvPr/>
        </p:nvSpPr>
        <p:spPr>
          <a:xfrm>
            <a:off x="10796832" y="6396446"/>
            <a:ext cx="116844" cy="116844"/>
          </a:xfrm>
          <a:prstGeom prst="ellipse">
            <a:avLst/>
          </a:prstGeom>
          <a:solidFill>
            <a:srgbClr val="FFFFFF"/>
          </a:solidFill>
          <a:ln/>
        </p:spPr>
        <p:txBody>
          <a:bodyPr/>
          <a:lstStyle/>
          <a:p>
            <a:endParaRPr lang="en-US"/>
          </a:p>
        </p:txBody>
      </p:sp>
      <p:sp>
        <p:nvSpPr>
          <p:cNvPr id="10" name="Text 7"/>
          <p:cNvSpPr/>
          <p:nvPr/>
        </p:nvSpPr>
        <p:spPr>
          <a:xfrm>
            <a:off x="10796832"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a:off x="10989337" y="6396446"/>
            <a:ext cx="116844" cy="116844"/>
          </a:xfrm>
          <a:prstGeom prst="ellipse">
            <a:avLst/>
          </a:prstGeom>
          <a:solidFill>
            <a:srgbClr val="FFFFFF">
              <a:alpha val="56471"/>
            </a:srgbClr>
          </a:solidFill>
          <a:ln/>
        </p:spPr>
        <p:txBody>
          <a:bodyPr/>
          <a:lstStyle/>
          <a:p>
            <a:endParaRPr lang="en-US"/>
          </a:p>
        </p:txBody>
      </p:sp>
      <p:sp>
        <p:nvSpPr>
          <p:cNvPr id="12" name="Text 9"/>
          <p:cNvSpPr/>
          <p:nvPr/>
        </p:nvSpPr>
        <p:spPr>
          <a:xfrm>
            <a:off x="1098933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p:cNvSpPr/>
          <p:nvPr/>
        </p:nvSpPr>
        <p:spPr>
          <a:xfrm>
            <a:off x="11186107" y="6396446"/>
            <a:ext cx="116844" cy="116844"/>
          </a:xfrm>
          <a:prstGeom prst="ellipse">
            <a:avLst/>
          </a:prstGeom>
          <a:solidFill>
            <a:srgbClr val="FFFFFF"/>
          </a:solidFill>
          <a:ln/>
        </p:spPr>
        <p:txBody>
          <a:bodyPr/>
          <a:lstStyle/>
          <a:p>
            <a:endParaRPr lang="en-US"/>
          </a:p>
        </p:txBody>
      </p:sp>
      <p:sp>
        <p:nvSpPr>
          <p:cNvPr id="14" name="Text 11"/>
          <p:cNvSpPr/>
          <p:nvPr/>
        </p:nvSpPr>
        <p:spPr>
          <a:xfrm>
            <a:off x="1118610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2"/>
          <p:cNvSpPr/>
          <p:nvPr/>
        </p:nvSpPr>
        <p:spPr>
          <a:xfrm>
            <a:off x="11382877" y="6396446"/>
            <a:ext cx="116844" cy="116844"/>
          </a:xfrm>
          <a:prstGeom prst="ellipse">
            <a:avLst/>
          </a:prstGeom>
          <a:solidFill>
            <a:srgbClr val="FFFFFF">
              <a:alpha val="56471"/>
            </a:srgbClr>
          </a:solidFill>
          <a:ln/>
        </p:spPr>
        <p:txBody>
          <a:bodyPr/>
          <a:lstStyle/>
          <a:p>
            <a:endParaRPr lang="en-US"/>
          </a:p>
        </p:txBody>
      </p:sp>
      <p:sp>
        <p:nvSpPr>
          <p:cNvPr id="16" name="Text 13"/>
          <p:cNvSpPr/>
          <p:nvPr/>
        </p:nvSpPr>
        <p:spPr>
          <a:xfrm>
            <a:off x="1138287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pic>
        <p:nvPicPr>
          <p:cNvPr id="17" name="Image 1" descr="https://kimi-img.moonshot.cn/pub/slides/slides_tmpl/image/25-08-27-20:02:06-d2nf7fh8bjvh7rlj0600.png"/>
          <p:cNvPicPr>
            <a:picLocks noChangeAspect="1"/>
          </p:cNvPicPr>
          <p:nvPr/>
        </p:nvPicPr>
        <p:blipFill>
          <a:blip r:embed="rId4"/>
          <a:stretch>
            <a:fillRect/>
          </a:stretch>
        </p:blipFill>
        <p:spPr>
          <a:xfrm>
            <a:off x="4267199" y="3446152"/>
            <a:ext cx="3657600" cy="12700"/>
          </a:xfrm>
          <a:prstGeom prst="rect">
            <a:avLst/>
          </a:prstGeom>
        </p:spPr>
      </p:pic>
      <p:sp>
        <p:nvSpPr>
          <p:cNvPr id="18" name="Shape 14"/>
          <p:cNvSpPr/>
          <p:nvPr/>
        </p:nvSpPr>
        <p:spPr>
          <a:xfrm>
            <a:off x="4893310" y="1477010"/>
            <a:ext cx="2284095" cy="2335530"/>
          </a:xfrm>
          <a:prstGeom prst="rect">
            <a:avLst/>
          </a:prstGeom>
          <a:solidFill>
            <a:srgbClr val="000000">
              <a:alpha val="0"/>
            </a:srgbClr>
          </a:solidFill>
          <a:ln/>
        </p:spPr>
        <p:txBody>
          <a:bodyPr/>
          <a:lstStyle/>
          <a:p>
            <a:endParaRPr lang="en-US"/>
          </a:p>
        </p:txBody>
      </p:sp>
      <p:sp>
        <p:nvSpPr>
          <p:cNvPr id="19" name="Text 15"/>
          <p:cNvSpPr/>
          <p:nvPr/>
        </p:nvSpPr>
        <p:spPr>
          <a:xfrm>
            <a:off x="4893310" y="1477010"/>
            <a:ext cx="2284095" cy="2335530"/>
          </a:xfrm>
          <a:prstGeom prst="rect">
            <a:avLst/>
          </a:prstGeom>
          <a:noFill/>
          <a:ln/>
        </p:spPr>
        <p:txBody>
          <a:bodyPr wrap="square" lIns="0" tIns="0" rIns="0" bIns="0" rtlCol="0" anchor="t"/>
          <a:lstStyle/>
          <a:p>
            <a:pPr>
              <a:lnSpc>
                <a:spcPct val="110000"/>
              </a:lnSpc>
            </a:pPr>
            <a:r>
              <a:rPr lang="en-US" sz="13800" dirty="0">
                <a:gradFill flip="none" rotWithShape="0">
                  <a:gsLst>
                    <a:gs pos="0">
                      <a:srgbClr val="FFFFFF">
                        <a:alpha val="61000"/>
                      </a:srgbClr>
                    </a:gs>
                    <a:gs pos="28000">
                      <a:srgbClr val="FFFFFF">
                        <a:alpha val="61000"/>
                      </a:srgbClr>
                    </a:gs>
                    <a:gs pos="78000">
                      <a:srgbClr val="FFFFFF"/>
                    </a:gs>
                    <a:gs pos="100000">
                      <a:srgbClr val="FFFFFF"/>
                    </a:gs>
                  </a:gsLst>
                  <a:path path="circle">
                    <a:fillToRect r="100000" b="100000"/>
                  </a:path>
                  <a:tileRect l="-100000" t="-100000"/>
                </a:gradFill>
                <a:latin typeface="+mj-lt"/>
                <a:ea typeface="PingFang SC Medium" pitchFamily="34" charset="-122"/>
                <a:cs typeface="PingFang SC Medium" pitchFamily="34" charset="-120"/>
              </a:rPr>
              <a:t>06</a:t>
            </a:r>
            <a:endParaRPr lang="en-US" sz="1600" dirty="0">
              <a:latin typeface="+mj-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0"/>
            <a:ext cx="12268200" cy="6864350"/>
          </a:xfrm>
          <a:prstGeom prst="rect">
            <a:avLst/>
          </a:prstGeom>
        </p:spPr>
      </p:pic>
      <p:sp>
        <p:nvSpPr>
          <p:cNvPr id="3" name="Text 0"/>
          <p:cNvSpPr/>
          <p:nvPr/>
        </p:nvSpPr>
        <p:spPr>
          <a:xfrm>
            <a:off x="448387" y="573280"/>
            <a:ext cx="9600488" cy="457200"/>
          </a:xfrm>
          <a:prstGeom prst="rect">
            <a:avLst/>
          </a:prstGeom>
          <a:noFill/>
          <a:ln/>
        </p:spPr>
        <p:txBody>
          <a:bodyPr wrap="square" lIns="0" tIns="0" rIns="0" bIns="0" rtlCol="0" anchor="ctr"/>
          <a:lstStyle/>
          <a:p>
            <a:pPr>
              <a:lnSpc>
                <a:spcPct val="100000"/>
              </a:lnSpc>
            </a:pPr>
            <a:r>
              <a:rPr lang="en-US" sz="3000" b="1" dirty="0" err="1">
                <a:solidFill>
                  <a:srgbClr val="57AFFF"/>
                </a:solidFill>
                <a:latin typeface="Noto Sans SC" pitchFamily="34" charset="0"/>
                <a:ea typeface="Noto Sans SC" pitchFamily="34" charset="-122"/>
                <a:cs typeface="Noto Sans SC" pitchFamily="34" charset="-120"/>
              </a:rPr>
              <a:t>Tổng</a:t>
            </a:r>
            <a:r>
              <a:rPr lang="en-US" sz="3000" b="1" dirty="0">
                <a:solidFill>
                  <a:srgbClr val="57AFFF"/>
                </a:solidFill>
                <a:latin typeface="Noto Sans SC" pitchFamily="34" charset="0"/>
                <a:ea typeface="Noto Sans SC" pitchFamily="34" charset="-122"/>
                <a:cs typeface="Noto Sans SC" pitchFamily="34" charset="-120"/>
              </a:rPr>
              <a:t> </a:t>
            </a:r>
            <a:r>
              <a:rPr lang="en-US" sz="3000" b="1" dirty="0" err="1">
                <a:solidFill>
                  <a:srgbClr val="57AFFF"/>
                </a:solidFill>
                <a:latin typeface="Noto Sans SC" pitchFamily="34" charset="0"/>
                <a:ea typeface="Noto Sans SC" pitchFamily="34" charset="-122"/>
                <a:cs typeface="Noto Sans SC" pitchFamily="34" charset="-120"/>
              </a:rPr>
              <a:t>quan</a:t>
            </a:r>
            <a:r>
              <a:rPr lang="en-US" sz="3000" b="1" dirty="0">
                <a:solidFill>
                  <a:srgbClr val="57AFFF"/>
                </a:solidFill>
                <a:latin typeface="Noto Sans SC" pitchFamily="34" charset="0"/>
                <a:ea typeface="Noto Sans SC" pitchFamily="34" charset="-122"/>
                <a:cs typeface="Noto Sans SC" pitchFamily="34" charset="-120"/>
              </a:rPr>
              <a:t> </a:t>
            </a:r>
            <a:r>
              <a:rPr lang="en-US" sz="3000" b="1" dirty="0" err="1">
                <a:solidFill>
                  <a:srgbClr val="57AFFF"/>
                </a:solidFill>
                <a:latin typeface="Noto Sans SC" pitchFamily="34" charset="0"/>
                <a:ea typeface="Noto Sans SC" pitchFamily="34" charset="-122"/>
                <a:cs typeface="Noto Sans SC" pitchFamily="34" charset="-120"/>
              </a:rPr>
              <a:t>các</a:t>
            </a:r>
            <a:r>
              <a:rPr lang="en-US" sz="3000" b="1" dirty="0">
                <a:solidFill>
                  <a:srgbClr val="57AFFF"/>
                </a:solidFill>
                <a:latin typeface="Noto Sans SC" pitchFamily="34" charset="0"/>
                <a:ea typeface="Noto Sans SC" pitchFamily="34" charset="-122"/>
                <a:cs typeface="Noto Sans SC" pitchFamily="34" charset="-120"/>
              </a:rPr>
              <a:t> Endpoint API </a:t>
            </a:r>
            <a:r>
              <a:rPr lang="en-US" sz="3000" b="1" dirty="0" err="1">
                <a:solidFill>
                  <a:srgbClr val="57AFFF"/>
                </a:solidFill>
                <a:latin typeface="Noto Sans SC" pitchFamily="34" charset="0"/>
                <a:ea typeface="Noto Sans SC" pitchFamily="34" charset="-122"/>
                <a:cs typeface="Noto Sans SC" pitchFamily="34" charset="-120"/>
              </a:rPr>
              <a:t>trong</a:t>
            </a:r>
            <a:r>
              <a:rPr lang="en-US" sz="3000" b="1" dirty="0">
                <a:solidFill>
                  <a:srgbClr val="57AFFF"/>
                </a:solidFill>
                <a:latin typeface="Noto Sans SC" pitchFamily="34" charset="0"/>
                <a:ea typeface="Noto Sans SC" pitchFamily="34" charset="-122"/>
                <a:cs typeface="Noto Sans SC" pitchFamily="34" charset="-120"/>
              </a:rPr>
              <a:t> Backend</a:t>
            </a:r>
            <a:endParaRPr lang="en-US" sz="1600" dirty="0"/>
          </a:p>
        </p:txBody>
      </p:sp>
      <p:pic>
        <p:nvPicPr>
          <p:cNvPr id="21" name="Picture 20" descr="A black and white screen shot of a computer&#10;&#10;AI-generated content may be incorrect.">
            <a:extLst>
              <a:ext uri="{FF2B5EF4-FFF2-40B4-BE49-F238E27FC236}">
                <a16:creationId xmlns:a16="http://schemas.microsoft.com/office/drawing/2014/main" id="{93AE25AA-190B-A060-3141-1355450250CB}"/>
              </a:ext>
            </a:extLst>
          </p:cNvPr>
          <p:cNvPicPr>
            <a:picLocks noChangeAspect="1"/>
          </p:cNvPicPr>
          <p:nvPr/>
        </p:nvPicPr>
        <p:blipFill>
          <a:blip r:embed="rId4"/>
          <a:stretch>
            <a:fillRect/>
          </a:stretch>
        </p:blipFill>
        <p:spPr>
          <a:xfrm>
            <a:off x="0" y="1603760"/>
            <a:ext cx="12192000" cy="42622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0" y="0"/>
            <a:ext cx="12268200" cy="6864350"/>
          </a:xfrm>
          <a:prstGeom prst="rect">
            <a:avLst/>
          </a:prstGeom>
        </p:spPr>
      </p:pic>
      <p:sp>
        <p:nvSpPr>
          <p:cNvPr id="4" name="Text 0"/>
          <p:cNvSpPr/>
          <p:nvPr/>
        </p:nvSpPr>
        <p:spPr>
          <a:xfrm>
            <a:off x="6299200" y="2133600"/>
            <a:ext cx="6019800" cy="457200"/>
          </a:xfrm>
          <a:prstGeom prst="rect">
            <a:avLst/>
          </a:prstGeom>
          <a:noFill/>
          <a:ln/>
        </p:spPr>
        <p:txBody>
          <a:bodyPr wrap="square" lIns="0" tIns="0" rIns="0" bIns="0" rtlCol="0" anchor="ctr"/>
          <a:lstStyle/>
          <a:p>
            <a:pPr>
              <a:lnSpc>
                <a:spcPct val="100000"/>
              </a:lnSpc>
            </a:pPr>
            <a:r>
              <a:rPr lang="en-US" sz="3000" b="1" dirty="0">
                <a:solidFill>
                  <a:srgbClr val="57AFFF"/>
                </a:solidFill>
                <a:latin typeface="Noto Sans SC" pitchFamily="34" charset="0"/>
                <a:ea typeface="Noto Sans SC" pitchFamily="34" charset="-122"/>
                <a:cs typeface="Noto Sans SC" pitchFamily="34" charset="-120"/>
              </a:rPr>
              <a:t>Giao Diện Người Dùng React</a:t>
            </a:r>
            <a:endParaRPr lang="en-US" sz="1600" dirty="0"/>
          </a:p>
        </p:txBody>
      </p:sp>
      <p:sp>
        <p:nvSpPr>
          <p:cNvPr id="5" name="Text 1"/>
          <p:cNvSpPr/>
          <p:nvPr/>
        </p:nvSpPr>
        <p:spPr>
          <a:xfrm>
            <a:off x="6299200" y="2794000"/>
            <a:ext cx="5638800" cy="609600"/>
          </a:xfrm>
          <a:prstGeom prst="rect">
            <a:avLst/>
          </a:prstGeom>
          <a:noFill/>
          <a:ln/>
        </p:spPr>
        <p:txBody>
          <a:bodyPr wrap="square" lIns="0" tIns="0" rIns="0" bIns="0" rtlCol="0" anchor="ctr"/>
          <a:lstStyle/>
          <a:p>
            <a:pPr>
              <a:lnSpc>
                <a:spcPct val="130000"/>
              </a:lnSpc>
            </a:pPr>
            <a:r>
              <a:rPr lang="en-US" sz="1600" dirty="0">
                <a:solidFill>
                  <a:srgbClr val="EAEAEA"/>
                </a:solidFill>
                <a:latin typeface="MiSans" pitchFamily="34" charset="0"/>
                <a:ea typeface="MiSans" pitchFamily="34" charset="-122"/>
                <a:cs typeface="MiSans" pitchFamily="34" charset="-120"/>
              </a:rPr>
              <a:t>Demo ứng dụng được xây dựng với React + TypeScript, cung cấp trải </a:t>
            </a:r>
            <a:r>
              <a:rPr lang="en-US" sz="1600" dirty="0" err="1">
                <a:solidFill>
                  <a:srgbClr val="EAEAEA"/>
                </a:solidFill>
                <a:latin typeface="MiSans" pitchFamily="34" charset="0"/>
                <a:ea typeface="MiSans" pitchFamily="34" charset="-122"/>
                <a:cs typeface="MiSans" pitchFamily="34" charset="-120"/>
              </a:rPr>
              <a:t>nghiệm</a:t>
            </a:r>
            <a:r>
              <a:rPr lang="en-US" sz="1600" dirty="0">
                <a:solidFill>
                  <a:srgbClr val="EAEAEA"/>
                </a:solidFill>
                <a:latin typeface="MiSans" pitchFamily="34" charset="0"/>
                <a:ea typeface="MiSans" pitchFamily="34" charset="-122"/>
                <a:cs typeface="MiSans" pitchFamily="34" charset="-120"/>
              </a:rPr>
              <a:t> </a:t>
            </a:r>
            <a:r>
              <a:rPr lang="en-US" sz="1600" dirty="0" err="1">
                <a:solidFill>
                  <a:srgbClr val="EAEAEA"/>
                </a:solidFill>
                <a:latin typeface="MiSans" pitchFamily="34" charset="0"/>
                <a:ea typeface="MiSans" pitchFamily="34" charset="-122"/>
                <a:cs typeface="MiSans" pitchFamily="34" charset="-120"/>
              </a:rPr>
              <a:t>cho</a:t>
            </a:r>
            <a:r>
              <a:rPr lang="en-US" sz="1600" dirty="0">
                <a:solidFill>
                  <a:srgbClr val="EAEAEA"/>
                </a:solidFill>
                <a:latin typeface="MiSans" pitchFamily="34" charset="0"/>
                <a:ea typeface="MiSans" pitchFamily="34" charset="-122"/>
                <a:cs typeface="MiSans" pitchFamily="34" charset="-120"/>
              </a:rPr>
              <a:t> model </a:t>
            </a:r>
            <a:r>
              <a:rPr lang="en-US" sz="1600" dirty="0" err="1">
                <a:solidFill>
                  <a:srgbClr val="EAEAEA"/>
                </a:solidFill>
                <a:latin typeface="MiSans" pitchFamily="34" charset="0"/>
                <a:ea typeface="MiSans" pitchFamily="34" charset="-122"/>
                <a:cs typeface="MiSans" pitchFamily="34" charset="-120"/>
              </a:rPr>
              <a:t>của</a:t>
            </a:r>
            <a:r>
              <a:rPr lang="en-US" sz="1600" dirty="0">
                <a:solidFill>
                  <a:srgbClr val="EAEAEA"/>
                </a:solidFill>
                <a:latin typeface="MiSans" pitchFamily="34" charset="0"/>
                <a:ea typeface="MiSans" pitchFamily="34" charset="-122"/>
                <a:cs typeface="MiSans" pitchFamily="34" charset="-120"/>
              </a:rPr>
              <a:t> </a:t>
            </a:r>
            <a:r>
              <a:rPr lang="en-US" sz="1600" dirty="0" err="1">
                <a:solidFill>
                  <a:srgbClr val="EAEAEA"/>
                </a:solidFill>
                <a:latin typeface="MiSans" pitchFamily="34" charset="0"/>
                <a:ea typeface="MiSans" pitchFamily="34" charset="-122"/>
                <a:cs typeface="MiSans" pitchFamily="34" charset="-120"/>
              </a:rPr>
              <a:t>nhóm</a:t>
            </a:r>
            <a:r>
              <a:rPr lang="en-US" sz="1600" dirty="0">
                <a:solidFill>
                  <a:srgbClr val="EAEAEA"/>
                </a:solidFill>
                <a:latin typeface="MiSans" pitchFamily="34" charset="0"/>
                <a:ea typeface="MiSans" pitchFamily="34" charset="-122"/>
                <a:cs typeface="MiSans" pitchFamily="34" charset="-120"/>
              </a:rPr>
              <a:t>.</a:t>
            </a:r>
            <a:endParaRPr lang="en-US" sz="1600" dirty="0"/>
          </a:p>
        </p:txBody>
      </p:sp>
      <p:sp>
        <p:nvSpPr>
          <p:cNvPr id="6" name="Shape 2"/>
          <p:cNvSpPr/>
          <p:nvPr/>
        </p:nvSpPr>
        <p:spPr>
          <a:xfrm>
            <a:off x="6629400" y="4037109"/>
            <a:ext cx="254000" cy="254000"/>
          </a:xfrm>
          <a:custGeom>
            <a:avLst/>
            <a:gdLst/>
            <a:ahLst/>
            <a:cxnLst/>
            <a:rect l="l" t="t" r="r" b="b"/>
            <a:pathLst>
              <a:path w="254000" h="254000">
                <a:moveTo>
                  <a:pt x="207466" y="87908"/>
                </a:moveTo>
                <a:cubicBezTo>
                  <a:pt x="204788" y="87015"/>
                  <a:pt x="202109" y="86171"/>
                  <a:pt x="199430" y="85378"/>
                </a:cubicBezTo>
                <a:cubicBezTo>
                  <a:pt x="199876" y="83542"/>
                  <a:pt x="200273" y="81707"/>
                  <a:pt x="200670" y="79871"/>
                </a:cubicBezTo>
                <a:cubicBezTo>
                  <a:pt x="206772" y="50304"/>
                  <a:pt x="202754" y="26541"/>
                  <a:pt x="189210" y="18703"/>
                </a:cubicBezTo>
                <a:cubicBezTo>
                  <a:pt x="176163" y="11212"/>
                  <a:pt x="154880" y="19000"/>
                  <a:pt x="133350" y="37753"/>
                </a:cubicBezTo>
                <a:cubicBezTo>
                  <a:pt x="131217" y="39588"/>
                  <a:pt x="129133" y="41523"/>
                  <a:pt x="127149" y="43458"/>
                </a:cubicBezTo>
                <a:cubicBezTo>
                  <a:pt x="125809" y="42168"/>
                  <a:pt x="124420" y="40878"/>
                  <a:pt x="123031" y="39638"/>
                </a:cubicBezTo>
                <a:cubicBezTo>
                  <a:pt x="100459" y="19596"/>
                  <a:pt x="77837" y="11162"/>
                  <a:pt x="64294" y="19050"/>
                </a:cubicBezTo>
                <a:cubicBezTo>
                  <a:pt x="51296" y="26591"/>
                  <a:pt x="47427" y="48964"/>
                  <a:pt x="52884" y="76944"/>
                </a:cubicBezTo>
                <a:cubicBezTo>
                  <a:pt x="53429" y="79722"/>
                  <a:pt x="54025" y="82451"/>
                  <a:pt x="54719" y="85229"/>
                </a:cubicBezTo>
                <a:cubicBezTo>
                  <a:pt x="51544" y="86122"/>
                  <a:pt x="48419" y="87114"/>
                  <a:pt x="45492" y="88156"/>
                </a:cubicBezTo>
                <a:cubicBezTo>
                  <a:pt x="19000" y="97334"/>
                  <a:pt x="0" y="111820"/>
                  <a:pt x="0" y="126802"/>
                </a:cubicBezTo>
                <a:cubicBezTo>
                  <a:pt x="0" y="142280"/>
                  <a:pt x="20241" y="157807"/>
                  <a:pt x="47774" y="167233"/>
                </a:cubicBezTo>
                <a:cubicBezTo>
                  <a:pt x="50006" y="167977"/>
                  <a:pt x="52239" y="168721"/>
                  <a:pt x="54521" y="169366"/>
                </a:cubicBezTo>
                <a:cubicBezTo>
                  <a:pt x="53777" y="172343"/>
                  <a:pt x="53132" y="175270"/>
                  <a:pt x="52536" y="178296"/>
                </a:cubicBezTo>
                <a:cubicBezTo>
                  <a:pt x="47327" y="205829"/>
                  <a:pt x="51395" y="227657"/>
                  <a:pt x="64393" y="235148"/>
                </a:cubicBezTo>
                <a:cubicBezTo>
                  <a:pt x="77787" y="242888"/>
                  <a:pt x="100310" y="234950"/>
                  <a:pt x="122237" y="215751"/>
                </a:cubicBezTo>
                <a:cubicBezTo>
                  <a:pt x="123974" y="214213"/>
                  <a:pt x="125710" y="212626"/>
                  <a:pt x="127446" y="210939"/>
                </a:cubicBezTo>
                <a:cubicBezTo>
                  <a:pt x="129629" y="213072"/>
                  <a:pt x="131911" y="215106"/>
                  <a:pt x="134193" y="217091"/>
                </a:cubicBezTo>
                <a:cubicBezTo>
                  <a:pt x="155426" y="235347"/>
                  <a:pt x="176411" y="242739"/>
                  <a:pt x="189359" y="235248"/>
                </a:cubicBezTo>
                <a:cubicBezTo>
                  <a:pt x="202754" y="227509"/>
                  <a:pt x="207119" y="204043"/>
                  <a:pt x="201464" y="175468"/>
                </a:cubicBezTo>
                <a:cubicBezTo>
                  <a:pt x="201017" y="173286"/>
                  <a:pt x="200521" y="171053"/>
                  <a:pt x="199975" y="168771"/>
                </a:cubicBezTo>
                <a:cubicBezTo>
                  <a:pt x="201563" y="168325"/>
                  <a:pt x="203101" y="167829"/>
                  <a:pt x="204639" y="167332"/>
                </a:cubicBezTo>
                <a:cubicBezTo>
                  <a:pt x="233263" y="157857"/>
                  <a:pt x="254000" y="142528"/>
                  <a:pt x="254000" y="126802"/>
                </a:cubicBezTo>
                <a:cubicBezTo>
                  <a:pt x="254000" y="111770"/>
                  <a:pt x="234454" y="97185"/>
                  <a:pt x="207466" y="87908"/>
                </a:cubicBezTo>
                <a:close/>
                <a:moveTo>
                  <a:pt x="140345" y="45789"/>
                </a:moveTo>
                <a:cubicBezTo>
                  <a:pt x="158800" y="29716"/>
                  <a:pt x="176014" y="23416"/>
                  <a:pt x="183852" y="27930"/>
                </a:cubicBezTo>
                <a:cubicBezTo>
                  <a:pt x="192236" y="32742"/>
                  <a:pt x="195461" y="52189"/>
                  <a:pt x="190202" y="77738"/>
                </a:cubicBezTo>
                <a:cubicBezTo>
                  <a:pt x="189855" y="79425"/>
                  <a:pt x="189508" y="81062"/>
                  <a:pt x="189061" y="82699"/>
                </a:cubicBezTo>
                <a:cubicBezTo>
                  <a:pt x="178048" y="80218"/>
                  <a:pt x="166886" y="78432"/>
                  <a:pt x="155674" y="77440"/>
                </a:cubicBezTo>
                <a:cubicBezTo>
                  <a:pt x="149225" y="68213"/>
                  <a:pt x="142180" y="59382"/>
                  <a:pt x="134541" y="51098"/>
                </a:cubicBezTo>
                <a:cubicBezTo>
                  <a:pt x="136475" y="49262"/>
                  <a:pt x="138361" y="47526"/>
                  <a:pt x="140345" y="45789"/>
                </a:cubicBezTo>
                <a:close/>
                <a:moveTo>
                  <a:pt x="82947" y="152549"/>
                </a:moveTo>
                <a:cubicBezTo>
                  <a:pt x="85477" y="156865"/>
                  <a:pt x="88057" y="161181"/>
                  <a:pt x="90785" y="165398"/>
                </a:cubicBezTo>
                <a:cubicBezTo>
                  <a:pt x="83046" y="164554"/>
                  <a:pt x="75357" y="163314"/>
                  <a:pt x="67766" y="161677"/>
                </a:cubicBezTo>
                <a:cubicBezTo>
                  <a:pt x="69949" y="154533"/>
                  <a:pt x="72678" y="147141"/>
                  <a:pt x="75853" y="139601"/>
                </a:cubicBezTo>
                <a:cubicBezTo>
                  <a:pt x="78135" y="143966"/>
                  <a:pt x="80466" y="148282"/>
                  <a:pt x="82947" y="152549"/>
                </a:cubicBezTo>
                <a:close/>
                <a:moveTo>
                  <a:pt x="67915" y="92869"/>
                </a:moveTo>
                <a:cubicBezTo>
                  <a:pt x="75059" y="91281"/>
                  <a:pt x="82649" y="89991"/>
                  <a:pt x="90537" y="88999"/>
                </a:cubicBezTo>
                <a:cubicBezTo>
                  <a:pt x="87908" y="93117"/>
                  <a:pt x="85328" y="97334"/>
                  <a:pt x="82897" y="101600"/>
                </a:cubicBezTo>
                <a:cubicBezTo>
                  <a:pt x="80466" y="105817"/>
                  <a:pt x="78085" y="110133"/>
                  <a:pt x="75853" y="114498"/>
                </a:cubicBezTo>
                <a:cubicBezTo>
                  <a:pt x="72727" y="107107"/>
                  <a:pt x="70098" y="99864"/>
                  <a:pt x="67915" y="92869"/>
                </a:cubicBezTo>
                <a:close/>
                <a:moveTo>
                  <a:pt x="81508" y="127050"/>
                </a:moveTo>
                <a:cubicBezTo>
                  <a:pt x="84782" y="120204"/>
                  <a:pt x="88354" y="113506"/>
                  <a:pt x="92125" y="106908"/>
                </a:cubicBezTo>
                <a:cubicBezTo>
                  <a:pt x="95895" y="100310"/>
                  <a:pt x="99963" y="93911"/>
                  <a:pt x="104229" y="87610"/>
                </a:cubicBezTo>
                <a:cubicBezTo>
                  <a:pt x="111671" y="87064"/>
                  <a:pt x="119261" y="86767"/>
                  <a:pt x="127000" y="86767"/>
                </a:cubicBezTo>
                <a:cubicBezTo>
                  <a:pt x="134739" y="86767"/>
                  <a:pt x="142379" y="87064"/>
                  <a:pt x="149771" y="87610"/>
                </a:cubicBezTo>
                <a:cubicBezTo>
                  <a:pt x="153988" y="93861"/>
                  <a:pt x="158006" y="100261"/>
                  <a:pt x="161826" y="106809"/>
                </a:cubicBezTo>
                <a:cubicBezTo>
                  <a:pt x="165646" y="113357"/>
                  <a:pt x="169218" y="120055"/>
                  <a:pt x="172591" y="126851"/>
                </a:cubicBezTo>
                <a:cubicBezTo>
                  <a:pt x="169267" y="133697"/>
                  <a:pt x="165695" y="140444"/>
                  <a:pt x="161875" y="147092"/>
                </a:cubicBezTo>
                <a:cubicBezTo>
                  <a:pt x="158105" y="153690"/>
                  <a:pt x="154087" y="160089"/>
                  <a:pt x="149870" y="166439"/>
                </a:cubicBezTo>
                <a:cubicBezTo>
                  <a:pt x="142478" y="166985"/>
                  <a:pt x="134789" y="167233"/>
                  <a:pt x="127000" y="167233"/>
                </a:cubicBezTo>
                <a:cubicBezTo>
                  <a:pt x="119211" y="167233"/>
                  <a:pt x="111671" y="166985"/>
                  <a:pt x="104378" y="166539"/>
                </a:cubicBezTo>
                <a:cubicBezTo>
                  <a:pt x="100062" y="160238"/>
                  <a:pt x="95994" y="153789"/>
                  <a:pt x="92174" y="147191"/>
                </a:cubicBezTo>
                <a:cubicBezTo>
                  <a:pt x="88354" y="140593"/>
                  <a:pt x="84832" y="133896"/>
                  <a:pt x="81508" y="127050"/>
                </a:cubicBezTo>
                <a:close/>
                <a:moveTo>
                  <a:pt x="171103" y="152450"/>
                </a:moveTo>
                <a:cubicBezTo>
                  <a:pt x="173633" y="148084"/>
                  <a:pt x="176014" y="143669"/>
                  <a:pt x="178346" y="139204"/>
                </a:cubicBezTo>
                <a:cubicBezTo>
                  <a:pt x="181521" y="146397"/>
                  <a:pt x="184299" y="153690"/>
                  <a:pt x="186730" y="161181"/>
                </a:cubicBezTo>
                <a:cubicBezTo>
                  <a:pt x="179040" y="162917"/>
                  <a:pt x="171252" y="164257"/>
                  <a:pt x="163413" y="165150"/>
                </a:cubicBezTo>
                <a:cubicBezTo>
                  <a:pt x="166092" y="160982"/>
                  <a:pt x="168622" y="156716"/>
                  <a:pt x="171103" y="152450"/>
                </a:cubicBezTo>
                <a:close/>
                <a:moveTo>
                  <a:pt x="178246" y="114498"/>
                </a:moveTo>
                <a:cubicBezTo>
                  <a:pt x="175915" y="110133"/>
                  <a:pt x="173534" y="105767"/>
                  <a:pt x="171053" y="101501"/>
                </a:cubicBezTo>
                <a:cubicBezTo>
                  <a:pt x="168622" y="97284"/>
                  <a:pt x="166092" y="93117"/>
                  <a:pt x="163463" y="88999"/>
                </a:cubicBezTo>
                <a:cubicBezTo>
                  <a:pt x="171450" y="89991"/>
                  <a:pt x="179090" y="91331"/>
                  <a:pt x="186234" y="92968"/>
                </a:cubicBezTo>
                <a:cubicBezTo>
                  <a:pt x="183952" y="100310"/>
                  <a:pt x="181273" y="107454"/>
                  <a:pt x="178246" y="114498"/>
                </a:cubicBezTo>
                <a:close/>
                <a:moveTo>
                  <a:pt x="127099" y="58688"/>
                </a:moveTo>
                <a:cubicBezTo>
                  <a:pt x="132308" y="64343"/>
                  <a:pt x="137220" y="70296"/>
                  <a:pt x="141784" y="76448"/>
                </a:cubicBezTo>
                <a:cubicBezTo>
                  <a:pt x="131961" y="76002"/>
                  <a:pt x="122089" y="76002"/>
                  <a:pt x="112266" y="76448"/>
                </a:cubicBezTo>
                <a:cubicBezTo>
                  <a:pt x="117128" y="70048"/>
                  <a:pt x="122138" y="64095"/>
                  <a:pt x="127099" y="58688"/>
                </a:cubicBezTo>
                <a:close/>
                <a:moveTo>
                  <a:pt x="69552" y="28277"/>
                </a:moveTo>
                <a:cubicBezTo>
                  <a:pt x="77887" y="23416"/>
                  <a:pt x="96391" y="30361"/>
                  <a:pt x="115888" y="47625"/>
                </a:cubicBezTo>
                <a:cubicBezTo>
                  <a:pt x="117128" y="48716"/>
                  <a:pt x="118368" y="49907"/>
                  <a:pt x="119658" y="51098"/>
                </a:cubicBezTo>
                <a:cubicBezTo>
                  <a:pt x="111968" y="59382"/>
                  <a:pt x="104874" y="68213"/>
                  <a:pt x="98375" y="77440"/>
                </a:cubicBezTo>
                <a:cubicBezTo>
                  <a:pt x="87164" y="78432"/>
                  <a:pt x="76051" y="80169"/>
                  <a:pt x="65038" y="82600"/>
                </a:cubicBezTo>
                <a:cubicBezTo>
                  <a:pt x="64393" y="80070"/>
                  <a:pt x="63847" y="77490"/>
                  <a:pt x="63302" y="74910"/>
                </a:cubicBezTo>
                <a:cubicBezTo>
                  <a:pt x="58638" y="50899"/>
                  <a:pt x="61714" y="32792"/>
                  <a:pt x="69552" y="28277"/>
                </a:cubicBezTo>
                <a:close/>
                <a:moveTo>
                  <a:pt x="57398" y="159048"/>
                </a:moveTo>
                <a:cubicBezTo>
                  <a:pt x="55314" y="158452"/>
                  <a:pt x="53280" y="157807"/>
                  <a:pt x="51246" y="157113"/>
                </a:cubicBezTo>
                <a:cubicBezTo>
                  <a:pt x="40680" y="153789"/>
                  <a:pt x="28674" y="148530"/>
                  <a:pt x="19993" y="141635"/>
                </a:cubicBezTo>
                <a:cubicBezTo>
                  <a:pt x="14982" y="138162"/>
                  <a:pt x="11609" y="132804"/>
                  <a:pt x="10666" y="126802"/>
                </a:cubicBezTo>
                <a:cubicBezTo>
                  <a:pt x="10666" y="117723"/>
                  <a:pt x="26343" y="106114"/>
                  <a:pt x="48964" y="98227"/>
                </a:cubicBezTo>
                <a:cubicBezTo>
                  <a:pt x="51792" y="97234"/>
                  <a:pt x="54670" y="96341"/>
                  <a:pt x="57547" y="95498"/>
                </a:cubicBezTo>
                <a:cubicBezTo>
                  <a:pt x="60920" y="106263"/>
                  <a:pt x="64988" y="116830"/>
                  <a:pt x="69701" y="127050"/>
                </a:cubicBezTo>
                <a:cubicBezTo>
                  <a:pt x="64939" y="137418"/>
                  <a:pt x="60821" y="148134"/>
                  <a:pt x="57398" y="159048"/>
                </a:cubicBezTo>
                <a:close/>
                <a:moveTo>
                  <a:pt x="115243" y="207665"/>
                </a:moveTo>
                <a:cubicBezTo>
                  <a:pt x="107057" y="215156"/>
                  <a:pt x="97582" y="221109"/>
                  <a:pt x="87263" y="225177"/>
                </a:cubicBezTo>
                <a:cubicBezTo>
                  <a:pt x="81756" y="227806"/>
                  <a:pt x="75406" y="228054"/>
                  <a:pt x="69751" y="225822"/>
                </a:cubicBezTo>
                <a:cubicBezTo>
                  <a:pt x="61863" y="221258"/>
                  <a:pt x="58589" y="203746"/>
                  <a:pt x="63054" y="180181"/>
                </a:cubicBezTo>
                <a:cubicBezTo>
                  <a:pt x="63599" y="177403"/>
                  <a:pt x="64195" y="174625"/>
                  <a:pt x="64889" y="171896"/>
                </a:cubicBezTo>
                <a:cubicBezTo>
                  <a:pt x="76002" y="174278"/>
                  <a:pt x="87213" y="175915"/>
                  <a:pt x="98574" y="176758"/>
                </a:cubicBezTo>
                <a:cubicBezTo>
                  <a:pt x="105122" y="186035"/>
                  <a:pt x="112316" y="194915"/>
                  <a:pt x="120005" y="203250"/>
                </a:cubicBezTo>
                <a:cubicBezTo>
                  <a:pt x="118418" y="204788"/>
                  <a:pt x="116830" y="206276"/>
                  <a:pt x="115243" y="207665"/>
                </a:cubicBezTo>
                <a:close/>
                <a:moveTo>
                  <a:pt x="127397" y="195610"/>
                </a:moveTo>
                <a:cubicBezTo>
                  <a:pt x="122337" y="190153"/>
                  <a:pt x="117277" y="184100"/>
                  <a:pt x="112365" y="177602"/>
                </a:cubicBezTo>
                <a:cubicBezTo>
                  <a:pt x="117128" y="177800"/>
                  <a:pt x="122039" y="177899"/>
                  <a:pt x="127000" y="177899"/>
                </a:cubicBezTo>
                <a:cubicBezTo>
                  <a:pt x="132110" y="177899"/>
                  <a:pt x="137120" y="177800"/>
                  <a:pt x="142081" y="177552"/>
                </a:cubicBezTo>
                <a:cubicBezTo>
                  <a:pt x="137517" y="183852"/>
                  <a:pt x="132606" y="189855"/>
                  <a:pt x="127397" y="195610"/>
                </a:cubicBezTo>
                <a:close/>
                <a:moveTo>
                  <a:pt x="192236" y="210493"/>
                </a:moveTo>
                <a:cubicBezTo>
                  <a:pt x="191790" y="216545"/>
                  <a:pt x="188813" y="222200"/>
                  <a:pt x="184051" y="226020"/>
                </a:cubicBezTo>
                <a:cubicBezTo>
                  <a:pt x="176163" y="230584"/>
                  <a:pt x="159345" y="224631"/>
                  <a:pt x="141188" y="209054"/>
                </a:cubicBezTo>
                <a:cubicBezTo>
                  <a:pt x="139105" y="207268"/>
                  <a:pt x="137021" y="205333"/>
                  <a:pt x="134888" y="203349"/>
                </a:cubicBezTo>
                <a:cubicBezTo>
                  <a:pt x="142478" y="194965"/>
                  <a:pt x="149473" y="186085"/>
                  <a:pt x="155823" y="176758"/>
                </a:cubicBezTo>
                <a:cubicBezTo>
                  <a:pt x="167184" y="175816"/>
                  <a:pt x="178495" y="174079"/>
                  <a:pt x="189657" y="171549"/>
                </a:cubicBezTo>
                <a:cubicBezTo>
                  <a:pt x="190153" y="173583"/>
                  <a:pt x="190599" y="175617"/>
                  <a:pt x="190996" y="177602"/>
                </a:cubicBezTo>
                <a:cubicBezTo>
                  <a:pt x="193427" y="188317"/>
                  <a:pt x="193824" y="199479"/>
                  <a:pt x="192236" y="210493"/>
                </a:cubicBezTo>
                <a:close/>
                <a:moveTo>
                  <a:pt x="201265" y="157163"/>
                </a:moveTo>
                <a:cubicBezTo>
                  <a:pt x="199876" y="157609"/>
                  <a:pt x="198487" y="158055"/>
                  <a:pt x="197048" y="158452"/>
                </a:cubicBezTo>
                <a:cubicBezTo>
                  <a:pt x="193576" y="147638"/>
                  <a:pt x="189309" y="137071"/>
                  <a:pt x="184398" y="126802"/>
                </a:cubicBezTo>
                <a:cubicBezTo>
                  <a:pt x="189161" y="116681"/>
                  <a:pt x="193179" y="106263"/>
                  <a:pt x="196552" y="95597"/>
                </a:cubicBezTo>
                <a:cubicBezTo>
                  <a:pt x="199132" y="96341"/>
                  <a:pt x="201613" y="97135"/>
                  <a:pt x="203994" y="97929"/>
                </a:cubicBezTo>
                <a:cubicBezTo>
                  <a:pt x="227112" y="105866"/>
                  <a:pt x="243334" y="117673"/>
                  <a:pt x="243334" y="126702"/>
                </a:cubicBezTo>
                <a:cubicBezTo>
                  <a:pt x="243334" y="136426"/>
                  <a:pt x="226020" y="148977"/>
                  <a:pt x="201265" y="157163"/>
                </a:cubicBezTo>
                <a:close/>
                <a:moveTo>
                  <a:pt x="127000" y="149721"/>
                </a:moveTo>
                <a:cubicBezTo>
                  <a:pt x="139540" y="149721"/>
                  <a:pt x="149721" y="139540"/>
                  <a:pt x="149721" y="127000"/>
                </a:cubicBezTo>
                <a:cubicBezTo>
                  <a:pt x="149721" y="114460"/>
                  <a:pt x="139540" y="104279"/>
                  <a:pt x="127000" y="104279"/>
                </a:cubicBezTo>
                <a:cubicBezTo>
                  <a:pt x="114460" y="104279"/>
                  <a:pt x="104279" y="114460"/>
                  <a:pt x="104279" y="127000"/>
                </a:cubicBezTo>
                <a:cubicBezTo>
                  <a:pt x="104279" y="139540"/>
                  <a:pt x="114460" y="149721"/>
                  <a:pt x="127000" y="149721"/>
                </a:cubicBezTo>
                <a:close/>
              </a:path>
            </a:pathLst>
          </a:custGeom>
          <a:solidFill>
            <a:srgbClr val="34B1C9"/>
          </a:solidFill>
          <a:ln/>
        </p:spPr>
        <p:txBody>
          <a:bodyPr/>
          <a:lstStyle/>
          <a:p>
            <a:endParaRPr lang="en-US" dirty="0"/>
          </a:p>
        </p:txBody>
      </p:sp>
      <p:sp>
        <p:nvSpPr>
          <p:cNvPr id="7" name="Text 3"/>
          <p:cNvSpPr/>
          <p:nvPr/>
        </p:nvSpPr>
        <p:spPr>
          <a:xfrm>
            <a:off x="7144530" y="4050003"/>
            <a:ext cx="3250163" cy="517331"/>
          </a:xfrm>
          <a:prstGeom prst="rect">
            <a:avLst/>
          </a:prstGeom>
          <a:noFill/>
          <a:ln/>
        </p:spPr>
        <p:txBody>
          <a:bodyPr wrap="square" lIns="0" tIns="0" rIns="0" bIns="0" rtlCol="0" anchor="ctr"/>
          <a:lstStyle/>
          <a:p>
            <a:pPr>
              <a:lnSpc>
                <a:spcPct val="130000"/>
              </a:lnSpc>
            </a:pPr>
            <a:r>
              <a:rPr lang="en-US" sz="1600" dirty="0">
                <a:solidFill>
                  <a:srgbClr val="EAEAEA"/>
                </a:solidFill>
                <a:latin typeface="MiSans" pitchFamily="34" charset="0"/>
                <a:ea typeface="MiSans" pitchFamily="34" charset="-122"/>
                <a:cs typeface="MiSans" pitchFamily="34" charset="-120"/>
              </a:rPr>
              <a:t>Công nghệ: React, TypeScript, Vite.</a:t>
            </a:r>
            <a:endParaRPr lang="en-US" sz="1600" dirty="0"/>
          </a:p>
        </p:txBody>
      </p:sp>
      <p:pic>
        <p:nvPicPr>
          <p:cNvPr id="15" name="Picture 14">
            <a:extLst>
              <a:ext uri="{FF2B5EF4-FFF2-40B4-BE49-F238E27FC236}">
                <a16:creationId xmlns:a16="http://schemas.microsoft.com/office/drawing/2014/main" id="{3517011E-85AF-EBDB-AE54-0184ED7FD1C7}"/>
              </a:ext>
            </a:extLst>
          </p:cNvPr>
          <p:cNvPicPr>
            <a:picLocks noChangeAspect="1"/>
          </p:cNvPicPr>
          <p:nvPr/>
        </p:nvPicPr>
        <p:blipFill>
          <a:blip r:embed="rId4"/>
          <a:stretch>
            <a:fillRect/>
          </a:stretch>
        </p:blipFill>
        <p:spPr>
          <a:xfrm>
            <a:off x="129523" y="524999"/>
            <a:ext cx="5855224" cy="575720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pic>
        <p:nvPicPr>
          <p:cNvPr id="2" name="Image 0" descr="https://kimi-img.moonshot.cn/pub/slides/slides_tmpl/image/25-08-27-20:02:12-d2nf7h18bjvh7rlj0650.jpg"/>
          <p:cNvPicPr>
            <a:picLocks noChangeAspect="1"/>
          </p:cNvPicPr>
          <p:nvPr/>
        </p:nvPicPr>
        <p:blipFill>
          <a:blip r:embed="rId3"/>
          <a:srcRect/>
          <a:stretch/>
        </p:blipFill>
        <p:spPr>
          <a:xfrm>
            <a:off x="0" y="0"/>
            <a:ext cx="12191999" cy="6864626"/>
          </a:xfrm>
          <a:prstGeom prst="rect">
            <a:avLst/>
          </a:prstGeom>
        </p:spPr>
      </p:pic>
      <p:sp>
        <p:nvSpPr>
          <p:cNvPr id="3" name="Shape 0"/>
          <p:cNvSpPr/>
          <p:nvPr/>
        </p:nvSpPr>
        <p:spPr>
          <a:xfrm>
            <a:off x="779721"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4" name="Shape 1"/>
          <p:cNvSpPr/>
          <p:nvPr/>
        </p:nvSpPr>
        <p:spPr>
          <a:xfrm>
            <a:off x="867722"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5" name="Shape 2"/>
          <p:cNvSpPr/>
          <p:nvPr/>
        </p:nvSpPr>
        <p:spPr>
          <a:xfrm>
            <a:off x="955722" y="6166356"/>
            <a:ext cx="0" cy="220414"/>
          </a:xfrm>
          <a:prstGeom prst="line">
            <a:avLst/>
          </a:prstGeom>
          <a:noFill/>
          <a:ln w="12700">
            <a:solidFill>
              <a:srgbClr val="FFFFFF"/>
            </a:solidFill>
            <a:prstDash val="solid"/>
            <a:headEnd type="none"/>
            <a:tailEnd type="none"/>
          </a:ln>
        </p:spPr>
        <p:txBody>
          <a:bodyPr/>
          <a:lstStyle/>
          <a:p>
            <a:endParaRPr lang="en-US"/>
          </a:p>
        </p:txBody>
      </p:sp>
      <p:sp>
        <p:nvSpPr>
          <p:cNvPr id="6" name="Shape 3"/>
          <p:cNvSpPr/>
          <p:nvPr/>
        </p:nvSpPr>
        <p:spPr>
          <a:xfrm>
            <a:off x="1043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7" name="Shape 4"/>
          <p:cNvSpPr/>
          <p:nvPr/>
        </p:nvSpPr>
        <p:spPr>
          <a:xfrm>
            <a:off x="1131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8" name="Shape 5"/>
          <p:cNvSpPr/>
          <p:nvPr/>
        </p:nvSpPr>
        <p:spPr>
          <a:xfrm>
            <a:off x="10796832" y="6396446"/>
            <a:ext cx="116844" cy="116844"/>
          </a:xfrm>
          <a:prstGeom prst="ellipse">
            <a:avLst/>
          </a:prstGeom>
          <a:solidFill>
            <a:srgbClr val="FFFFFF"/>
          </a:solidFill>
          <a:ln/>
        </p:spPr>
        <p:txBody>
          <a:bodyPr/>
          <a:lstStyle/>
          <a:p>
            <a:endParaRPr lang="en-US"/>
          </a:p>
        </p:txBody>
      </p:sp>
      <p:sp>
        <p:nvSpPr>
          <p:cNvPr id="9" name="Text 6"/>
          <p:cNvSpPr/>
          <p:nvPr/>
        </p:nvSpPr>
        <p:spPr>
          <a:xfrm>
            <a:off x="10796832"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0" name="Shape 7"/>
          <p:cNvSpPr/>
          <p:nvPr/>
        </p:nvSpPr>
        <p:spPr>
          <a:xfrm>
            <a:off x="10989337" y="6396446"/>
            <a:ext cx="116844" cy="116844"/>
          </a:xfrm>
          <a:prstGeom prst="ellipse">
            <a:avLst/>
          </a:prstGeom>
          <a:solidFill>
            <a:srgbClr val="FFFFFF">
              <a:alpha val="56471"/>
            </a:srgbClr>
          </a:solidFill>
          <a:ln/>
        </p:spPr>
        <p:txBody>
          <a:bodyPr/>
          <a:lstStyle/>
          <a:p>
            <a:endParaRPr lang="en-US"/>
          </a:p>
        </p:txBody>
      </p:sp>
      <p:sp>
        <p:nvSpPr>
          <p:cNvPr id="11" name="Text 8"/>
          <p:cNvSpPr/>
          <p:nvPr/>
        </p:nvSpPr>
        <p:spPr>
          <a:xfrm>
            <a:off x="1098933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2" name="Shape 9"/>
          <p:cNvSpPr/>
          <p:nvPr/>
        </p:nvSpPr>
        <p:spPr>
          <a:xfrm>
            <a:off x="11186107" y="6396446"/>
            <a:ext cx="116844" cy="116844"/>
          </a:xfrm>
          <a:prstGeom prst="ellipse">
            <a:avLst/>
          </a:prstGeom>
          <a:solidFill>
            <a:srgbClr val="FFFFFF"/>
          </a:solidFill>
          <a:ln/>
        </p:spPr>
        <p:txBody>
          <a:bodyPr/>
          <a:lstStyle/>
          <a:p>
            <a:endParaRPr lang="en-US"/>
          </a:p>
        </p:txBody>
      </p:sp>
      <p:sp>
        <p:nvSpPr>
          <p:cNvPr id="13" name="Text 10"/>
          <p:cNvSpPr/>
          <p:nvPr/>
        </p:nvSpPr>
        <p:spPr>
          <a:xfrm>
            <a:off x="1118610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4" name="Shape 11"/>
          <p:cNvSpPr/>
          <p:nvPr/>
        </p:nvSpPr>
        <p:spPr>
          <a:xfrm>
            <a:off x="11382877" y="6396446"/>
            <a:ext cx="116844" cy="116844"/>
          </a:xfrm>
          <a:prstGeom prst="ellipse">
            <a:avLst/>
          </a:prstGeom>
          <a:solidFill>
            <a:srgbClr val="FFFFFF">
              <a:alpha val="56471"/>
            </a:srgbClr>
          </a:solidFill>
          <a:ln/>
        </p:spPr>
        <p:txBody>
          <a:bodyPr/>
          <a:lstStyle/>
          <a:p>
            <a:endParaRPr lang="en-US"/>
          </a:p>
        </p:txBody>
      </p:sp>
      <p:sp>
        <p:nvSpPr>
          <p:cNvPr id="15" name="Text 12"/>
          <p:cNvSpPr/>
          <p:nvPr/>
        </p:nvSpPr>
        <p:spPr>
          <a:xfrm>
            <a:off x="1138287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6" name="Text 13"/>
          <p:cNvSpPr/>
          <p:nvPr/>
        </p:nvSpPr>
        <p:spPr>
          <a:xfrm>
            <a:off x="591820" y="2417445"/>
            <a:ext cx="7571740" cy="1492250"/>
          </a:xfrm>
          <a:prstGeom prst="rect">
            <a:avLst/>
          </a:prstGeom>
          <a:noFill/>
          <a:ln/>
        </p:spPr>
        <p:txBody>
          <a:bodyPr wrap="square" lIns="91440" tIns="45720" rIns="91440" bIns="45720" rtlCol="0" anchor="ctr"/>
          <a:lstStyle/>
          <a:p>
            <a:pPr>
              <a:lnSpc>
                <a:spcPct val="90000"/>
              </a:lnSpc>
            </a:pPr>
            <a:r>
              <a:rPr lang="en-US" sz="9600" b="1" dirty="0">
                <a:solidFill>
                  <a:srgbClr val="FFFFFF"/>
                </a:solidFill>
                <a:latin typeface="MiSans" pitchFamily="34" charset="0"/>
                <a:ea typeface="MiSans" pitchFamily="34" charset="-122"/>
                <a:cs typeface="MiSans" pitchFamily="34" charset="-120"/>
              </a:rPr>
              <a:t>THANK YOU</a:t>
            </a:r>
            <a:endParaRPr lang="en-US" sz="1600" dirty="0"/>
          </a:p>
        </p:txBody>
      </p:sp>
      <p:pic>
        <p:nvPicPr>
          <p:cNvPr id="17" name="Image 1" descr="https://kimi-img.moonshot.cn/pub/slides/slides_tmpl/image/25-08-27-20:02:05-d2nf7f98bjvh7rlj05ug.png"/>
          <p:cNvPicPr>
            <a:picLocks noChangeAspect="1"/>
          </p:cNvPicPr>
          <p:nvPr/>
        </p:nvPicPr>
        <p:blipFill>
          <a:blip r:embed="rId4"/>
          <a:stretch>
            <a:fillRect/>
          </a:stretch>
        </p:blipFill>
        <p:spPr>
          <a:xfrm>
            <a:off x="576580" y="4498975"/>
            <a:ext cx="1732915" cy="457200"/>
          </a:xfrm>
          <a:prstGeom prst="rect">
            <a:avLst/>
          </a:prstGeom>
        </p:spPr>
      </p:pic>
      <p:pic>
        <p:nvPicPr>
          <p:cNvPr id="18" name="Image 2" descr="https://kimi-img.moonshot.cn/pub/slides/slides_tmpl/image/25-08-27-20:02:05-d2nf7f98bjvh7rlj05ug.png"/>
          <p:cNvPicPr>
            <a:picLocks noChangeAspect="1"/>
          </p:cNvPicPr>
          <p:nvPr/>
        </p:nvPicPr>
        <p:blipFill>
          <a:blip r:embed="rId4"/>
          <a:stretch>
            <a:fillRect/>
          </a:stretch>
        </p:blipFill>
        <p:spPr>
          <a:xfrm>
            <a:off x="2463800" y="4498975"/>
            <a:ext cx="1732915" cy="457200"/>
          </a:xfrm>
          <a:prstGeom prst="rect">
            <a:avLst/>
          </a:prstGeom>
        </p:spPr>
      </p:pic>
      <p:sp>
        <p:nvSpPr>
          <p:cNvPr id="19" name="Text 14"/>
          <p:cNvSpPr/>
          <p:nvPr/>
        </p:nvSpPr>
        <p:spPr>
          <a:xfrm>
            <a:off x="648335" y="4560570"/>
            <a:ext cx="1597660" cy="338554"/>
          </a:xfrm>
          <a:prstGeom prst="rect">
            <a:avLst/>
          </a:prstGeom>
          <a:noFill/>
          <a:ln/>
        </p:spPr>
        <p:txBody>
          <a:bodyPr wrap="square" lIns="91440" tIns="45720" rIns="91440" bIns="45720" rtlCol="0" anchor="t">
            <a:spAutoFit/>
          </a:bodyPr>
          <a:lstStyle/>
          <a:p>
            <a:pPr algn="ctr">
              <a:lnSpc>
                <a:spcPct val="100000"/>
              </a:lnSpc>
            </a:pPr>
            <a:r>
              <a:rPr lang="en-US" sz="1600" dirty="0">
                <a:solidFill>
                  <a:srgbClr val="FFFFFF"/>
                </a:solidFill>
                <a:latin typeface="MiSans" pitchFamily="34" charset="0"/>
                <a:ea typeface="MiSans" pitchFamily="34" charset="-122"/>
                <a:cs typeface="MiSans" pitchFamily="34" charset="-120"/>
              </a:rPr>
              <a:t>Team 7</a:t>
            </a:r>
            <a:endParaRPr lang="en-US" sz="1600" dirty="0"/>
          </a:p>
        </p:txBody>
      </p:sp>
      <p:sp>
        <p:nvSpPr>
          <p:cNvPr id="20" name="Text 15"/>
          <p:cNvSpPr/>
          <p:nvPr/>
        </p:nvSpPr>
        <p:spPr>
          <a:xfrm>
            <a:off x="2463165" y="4560570"/>
            <a:ext cx="1733550" cy="338554"/>
          </a:xfrm>
          <a:prstGeom prst="rect">
            <a:avLst/>
          </a:prstGeom>
          <a:noFill/>
          <a:ln/>
        </p:spPr>
        <p:txBody>
          <a:bodyPr wrap="square" lIns="91440" tIns="45720" rIns="91440" bIns="45720" rtlCol="0" anchor="t">
            <a:spAutoFit/>
          </a:bodyPr>
          <a:lstStyle/>
          <a:p>
            <a:pPr algn="ctr">
              <a:lnSpc>
                <a:spcPct val="100000"/>
              </a:lnSpc>
            </a:pPr>
            <a:r>
              <a:rPr lang="en-US" sz="1600" dirty="0">
                <a:solidFill>
                  <a:srgbClr val="FFFFFF"/>
                </a:solidFill>
                <a:latin typeface="MiSans" pitchFamily="34" charset="0"/>
                <a:ea typeface="MiSans" pitchFamily="34" charset="-122"/>
                <a:cs typeface="MiSans" pitchFamily="34" charset="-120"/>
              </a:rPr>
              <a:t>2025/11/10</a:t>
            </a:r>
            <a:endParaRPr lang="en-US" sz="1600" dirty="0"/>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698591-06D8-C2AE-3B8F-9F64C89EB591}"/>
            </a:ext>
          </a:extLst>
        </p:cNvPr>
        <p:cNvGrpSpPr/>
        <p:nvPr/>
      </p:nvGrpSpPr>
      <p:grpSpPr>
        <a:xfrm>
          <a:off x="0" y="0"/>
          <a:ext cx="0" cy="0"/>
          <a:chOff x="0" y="0"/>
          <a:chExt cx="0" cy="0"/>
        </a:xfrm>
      </p:grpSpPr>
      <p:pic>
        <p:nvPicPr>
          <p:cNvPr id="2" name="Image 0" descr="https://kimi-img.moonshot.cn/pub/slides/slides_tmpl/image/25-08-27-20:02:12-d2nf7h18bjvh7rlj0650.jpg">
            <a:extLst>
              <a:ext uri="{FF2B5EF4-FFF2-40B4-BE49-F238E27FC236}">
                <a16:creationId xmlns:a16="http://schemas.microsoft.com/office/drawing/2014/main" id="{CF44C852-2EF9-D801-BD4B-C3B4EE0BDBB5}"/>
              </a:ext>
            </a:extLst>
          </p:cNvPr>
          <p:cNvPicPr>
            <a:picLocks noChangeAspect="1"/>
          </p:cNvPicPr>
          <p:nvPr/>
        </p:nvPicPr>
        <p:blipFill>
          <a:blip r:embed="rId3"/>
          <a:srcRect/>
          <a:stretch/>
        </p:blipFill>
        <p:spPr>
          <a:xfrm>
            <a:off x="0" y="-1645920"/>
            <a:ext cx="15121339" cy="8513972"/>
          </a:xfrm>
          <a:prstGeom prst="rect">
            <a:avLst/>
          </a:prstGeom>
        </p:spPr>
      </p:pic>
      <p:sp>
        <p:nvSpPr>
          <p:cNvPr id="3" name="Text 0">
            <a:extLst>
              <a:ext uri="{FF2B5EF4-FFF2-40B4-BE49-F238E27FC236}">
                <a16:creationId xmlns:a16="http://schemas.microsoft.com/office/drawing/2014/main" id="{99F582C5-A1C8-D567-09EC-8A6BD045FDC7}"/>
              </a:ext>
            </a:extLst>
          </p:cNvPr>
          <p:cNvSpPr/>
          <p:nvPr/>
        </p:nvSpPr>
        <p:spPr>
          <a:xfrm>
            <a:off x="4119359" y="3709831"/>
            <a:ext cx="3832016" cy="984885"/>
          </a:xfrm>
          <a:prstGeom prst="rect">
            <a:avLst/>
          </a:prstGeom>
          <a:noFill/>
          <a:ln/>
        </p:spPr>
        <p:txBody>
          <a:bodyPr wrap="square" lIns="0" tIns="0" rIns="0" bIns="0" rtlCol="0" anchor="t">
            <a:spAutoFit/>
          </a:bodyPr>
          <a:lstStyle/>
          <a:p>
            <a:pPr algn="ctr">
              <a:lnSpc>
                <a:spcPct val="100000"/>
              </a:lnSpc>
            </a:pPr>
            <a:r>
              <a:rPr lang="en-US" sz="3200" dirty="0">
                <a:solidFill>
                  <a:srgbClr val="FFFFFF"/>
                </a:solidFill>
                <a:latin typeface="MiSans" pitchFamily="34" charset="0"/>
                <a:ea typeface="MiSans" pitchFamily="34" charset="-122"/>
                <a:cs typeface="MiSans" pitchFamily="34" charset="-120"/>
              </a:rPr>
              <a:t>Mở đầu &amp; bối cảnh</a:t>
            </a:r>
            <a:endParaRPr lang="en-US" sz="1600" dirty="0"/>
          </a:p>
        </p:txBody>
      </p:sp>
      <p:sp>
        <p:nvSpPr>
          <p:cNvPr id="4" name="Shape 1">
            <a:extLst>
              <a:ext uri="{FF2B5EF4-FFF2-40B4-BE49-F238E27FC236}">
                <a16:creationId xmlns:a16="http://schemas.microsoft.com/office/drawing/2014/main" id="{066A5F5C-EB24-D9EF-590A-9C3F5277109A}"/>
              </a:ext>
            </a:extLst>
          </p:cNvPr>
          <p:cNvSpPr/>
          <p:nvPr/>
        </p:nvSpPr>
        <p:spPr>
          <a:xfrm>
            <a:off x="779721"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5" name="Shape 2">
            <a:extLst>
              <a:ext uri="{FF2B5EF4-FFF2-40B4-BE49-F238E27FC236}">
                <a16:creationId xmlns:a16="http://schemas.microsoft.com/office/drawing/2014/main" id="{C0C6AFD6-A944-9FB0-2468-07CAB444CC9F}"/>
              </a:ext>
            </a:extLst>
          </p:cNvPr>
          <p:cNvSpPr/>
          <p:nvPr/>
        </p:nvSpPr>
        <p:spPr>
          <a:xfrm>
            <a:off x="867722"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6" name="Shape 3">
            <a:extLst>
              <a:ext uri="{FF2B5EF4-FFF2-40B4-BE49-F238E27FC236}">
                <a16:creationId xmlns:a16="http://schemas.microsoft.com/office/drawing/2014/main" id="{0B21194A-F86A-7B75-F214-8CDA4D236832}"/>
              </a:ext>
            </a:extLst>
          </p:cNvPr>
          <p:cNvSpPr/>
          <p:nvPr/>
        </p:nvSpPr>
        <p:spPr>
          <a:xfrm>
            <a:off x="955722" y="6166356"/>
            <a:ext cx="0" cy="220414"/>
          </a:xfrm>
          <a:prstGeom prst="line">
            <a:avLst/>
          </a:prstGeom>
          <a:noFill/>
          <a:ln w="12700">
            <a:solidFill>
              <a:srgbClr val="FFFFFF"/>
            </a:solidFill>
            <a:prstDash val="solid"/>
            <a:headEnd type="none"/>
            <a:tailEnd type="none"/>
          </a:ln>
        </p:spPr>
        <p:txBody>
          <a:bodyPr/>
          <a:lstStyle/>
          <a:p>
            <a:endParaRPr lang="en-US"/>
          </a:p>
        </p:txBody>
      </p:sp>
      <p:sp>
        <p:nvSpPr>
          <p:cNvPr id="7" name="Shape 4">
            <a:extLst>
              <a:ext uri="{FF2B5EF4-FFF2-40B4-BE49-F238E27FC236}">
                <a16:creationId xmlns:a16="http://schemas.microsoft.com/office/drawing/2014/main" id="{AE24005C-2421-981A-C719-3B8B5D2D65BC}"/>
              </a:ext>
            </a:extLst>
          </p:cNvPr>
          <p:cNvSpPr/>
          <p:nvPr/>
        </p:nvSpPr>
        <p:spPr>
          <a:xfrm>
            <a:off x="1043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8" name="Shape 5">
            <a:extLst>
              <a:ext uri="{FF2B5EF4-FFF2-40B4-BE49-F238E27FC236}">
                <a16:creationId xmlns:a16="http://schemas.microsoft.com/office/drawing/2014/main" id="{F8472C08-B2BC-0C60-134F-413947E4EAEC}"/>
              </a:ext>
            </a:extLst>
          </p:cNvPr>
          <p:cNvSpPr/>
          <p:nvPr/>
        </p:nvSpPr>
        <p:spPr>
          <a:xfrm>
            <a:off x="1131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9" name="Shape 6">
            <a:extLst>
              <a:ext uri="{FF2B5EF4-FFF2-40B4-BE49-F238E27FC236}">
                <a16:creationId xmlns:a16="http://schemas.microsoft.com/office/drawing/2014/main" id="{7158677D-FD62-6F5B-6AF3-CBD9A7E3BE58}"/>
              </a:ext>
            </a:extLst>
          </p:cNvPr>
          <p:cNvSpPr/>
          <p:nvPr/>
        </p:nvSpPr>
        <p:spPr>
          <a:xfrm>
            <a:off x="10796832" y="6396446"/>
            <a:ext cx="116844" cy="116844"/>
          </a:xfrm>
          <a:prstGeom prst="ellipse">
            <a:avLst/>
          </a:prstGeom>
          <a:solidFill>
            <a:srgbClr val="FFFFFF"/>
          </a:solidFill>
          <a:ln/>
        </p:spPr>
        <p:txBody>
          <a:bodyPr/>
          <a:lstStyle/>
          <a:p>
            <a:endParaRPr lang="en-US"/>
          </a:p>
        </p:txBody>
      </p:sp>
      <p:sp>
        <p:nvSpPr>
          <p:cNvPr id="10" name="Text 7">
            <a:extLst>
              <a:ext uri="{FF2B5EF4-FFF2-40B4-BE49-F238E27FC236}">
                <a16:creationId xmlns:a16="http://schemas.microsoft.com/office/drawing/2014/main" id="{35809DD5-CEF6-DE74-6D8C-140266CB632D}"/>
              </a:ext>
            </a:extLst>
          </p:cNvPr>
          <p:cNvSpPr/>
          <p:nvPr/>
        </p:nvSpPr>
        <p:spPr>
          <a:xfrm>
            <a:off x="10796832"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a:extLst>
              <a:ext uri="{FF2B5EF4-FFF2-40B4-BE49-F238E27FC236}">
                <a16:creationId xmlns:a16="http://schemas.microsoft.com/office/drawing/2014/main" id="{53EB6269-75C5-383F-4840-E1F3AE0C1E1B}"/>
              </a:ext>
            </a:extLst>
          </p:cNvPr>
          <p:cNvSpPr/>
          <p:nvPr/>
        </p:nvSpPr>
        <p:spPr>
          <a:xfrm>
            <a:off x="10989337" y="6396446"/>
            <a:ext cx="116844" cy="116844"/>
          </a:xfrm>
          <a:prstGeom prst="ellipse">
            <a:avLst/>
          </a:prstGeom>
          <a:solidFill>
            <a:srgbClr val="FFFFFF">
              <a:alpha val="56471"/>
            </a:srgbClr>
          </a:solidFill>
          <a:ln/>
        </p:spPr>
        <p:txBody>
          <a:bodyPr/>
          <a:lstStyle/>
          <a:p>
            <a:endParaRPr lang="en-US"/>
          </a:p>
        </p:txBody>
      </p:sp>
      <p:sp>
        <p:nvSpPr>
          <p:cNvPr id="12" name="Text 9">
            <a:extLst>
              <a:ext uri="{FF2B5EF4-FFF2-40B4-BE49-F238E27FC236}">
                <a16:creationId xmlns:a16="http://schemas.microsoft.com/office/drawing/2014/main" id="{A5CC5C40-A126-A908-CDAF-8B3105103348}"/>
              </a:ext>
            </a:extLst>
          </p:cNvPr>
          <p:cNvSpPr/>
          <p:nvPr/>
        </p:nvSpPr>
        <p:spPr>
          <a:xfrm>
            <a:off x="1098933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a:extLst>
              <a:ext uri="{FF2B5EF4-FFF2-40B4-BE49-F238E27FC236}">
                <a16:creationId xmlns:a16="http://schemas.microsoft.com/office/drawing/2014/main" id="{F43867EC-FC10-B3D8-7F5B-A5C820DB84A7}"/>
              </a:ext>
            </a:extLst>
          </p:cNvPr>
          <p:cNvSpPr/>
          <p:nvPr/>
        </p:nvSpPr>
        <p:spPr>
          <a:xfrm>
            <a:off x="11186107" y="6396446"/>
            <a:ext cx="116844" cy="116844"/>
          </a:xfrm>
          <a:prstGeom prst="ellipse">
            <a:avLst/>
          </a:prstGeom>
          <a:solidFill>
            <a:srgbClr val="FFFFFF"/>
          </a:solidFill>
          <a:ln/>
        </p:spPr>
        <p:txBody>
          <a:bodyPr/>
          <a:lstStyle/>
          <a:p>
            <a:endParaRPr lang="en-US"/>
          </a:p>
        </p:txBody>
      </p:sp>
      <p:sp>
        <p:nvSpPr>
          <p:cNvPr id="14" name="Text 11">
            <a:extLst>
              <a:ext uri="{FF2B5EF4-FFF2-40B4-BE49-F238E27FC236}">
                <a16:creationId xmlns:a16="http://schemas.microsoft.com/office/drawing/2014/main" id="{DAD59D35-CDE3-1ECD-7EB0-48FE859C96B3}"/>
              </a:ext>
            </a:extLst>
          </p:cNvPr>
          <p:cNvSpPr/>
          <p:nvPr/>
        </p:nvSpPr>
        <p:spPr>
          <a:xfrm>
            <a:off x="1118610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2">
            <a:extLst>
              <a:ext uri="{FF2B5EF4-FFF2-40B4-BE49-F238E27FC236}">
                <a16:creationId xmlns:a16="http://schemas.microsoft.com/office/drawing/2014/main" id="{8376F861-7ADE-91ED-253C-77E42DE11549}"/>
              </a:ext>
            </a:extLst>
          </p:cNvPr>
          <p:cNvSpPr/>
          <p:nvPr/>
        </p:nvSpPr>
        <p:spPr>
          <a:xfrm>
            <a:off x="11382877" y="6396446"/>
            <a:ext cx="116844" cy="116844"/>
          </a:xfrm>
          <a:prstGeom prst="ellipse">
            <a:avLst/>
          </a:prstGeom>
          <a:solidFill>
            <a:srgbClr val="FFFFFF">
              <a:alpha val="56471"/>
            </a:srgbClr>
          </a:solidFill>
          <a:ln/>
        </p:spPr>
        <p:txBody>
          <a:bodyPr/>
          <a:lstStyle/>
          <a:p>
            <a:endParaRPr lang="en-US"/>
          </a:p>
        </p:txBody>
      </p:sp>
      <p:sp>
        <p:nvSpPr>
          <p:cNvPr id="16" name="Text 13">
            <a:extLst>
              <a:ext uri="{FF2B5EF4-FFF2-40B4-BE49-F238E27FC236}">
                <a16:creationId xmlns:a16="http://schemas.microsoft.com/office/drawing/2014/main" id="{5D0AF83D-513B-61ED-C030-781DB0CE8D65}"/>
              </a:ext>
            </a:extLst>
          </p:cNvPr>
          <p:cNvSpPr/>
          <p:nvPr/>
        </p:nvSpPr>
        <p:spPr>
          <a:xfrm>
            <a:off x="1138287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pic>
        <p:nvPicPr>
          <p:cNvPr id="17" name="Image 1" descr="https://kimi-img.moonshot.cn/pub/slides/slides_tmpl/image/25-08-27-20:02:06-d2nf7fh8bjvh7rlj0600.png">
            <a:extLst>
              <a:ext uri="{FF2B5EF4-FFF2-40B4-BE49-F238E27FC236}">
                <a16:creationId xmlns:a16="http://schemas.microsoft.com/office/drawing/2014/main" id="{81CFD1BD-89FF-C2FD-9D6A-2739A17F95B8}"/>
              </a:ext>
            </a:extLst>
          </p:cNvPr>
          <p:cNvPicPr>
            <a:picLocks noChangeAspect="1"/>
          </p:cNvPicPr>
          <p:nvPr/>
        </p:nvPicPr>
        <p:blipFill>
          <a:blip r:embed="rId4"/>
          <a:stretch>
            <a:fillRect/>
          </a:stretch>
        </p:blipFill>
        <p:spPr>
          <a:xfrm>
            <a:off x="4267199" y="3446152"/>
            <a:ext cx="3657600" cy="12700"/>
          </a:xfrm>
          <a:prstGeom prst="rect">
            <a:avLst/>
          </a:prstGeom>
        </p:spPr>
      </p:pic>
      <p:sp>
        <p:nvSpPr>
          <p:cNvPr id="18" name="Shape 14">
            <a:extLst>
              <a:ext uri="{FF2B5EF4-FFF2-40B4-BE49-F238E27FC236}">
                <a16:creationId xmlns:a16="http://schemas.microsoft.com/office/drawing/2014/main" id="{F6C91925-760B-CE8E-FFFA-60515E4D8209}"/>
              </a:ext>
            </a:extLst>
          </p:cNvPr>
          <p:cNvSpPr/>
          <p:nvPr/>
        </p:nvSpPr>
        <p:spPr>
          <a:xfrm>
            <a:off x="4893310" y="1477010"/>
            <a:ext cx="2284095" cy="2335530"/>
          </a:xfrm>
          <a:prstGeom prst="rect">
            <a:avLst/>
          </a:prstGeom>
          <a:solidFill>
            <a:srgbClr val="000000">
              <a:alpha val="0"/>
            </a:srgbClr>
          </a:solidFill>
          <a:ln/>
        </p:spPr>
        <p:txBody>
          <a:bodyPr/>
          <a:lstStyle/>
          <a:p>
            <a:endParaRPr lang="en-US"/>
          </a:p>
        </p:txBody>
      </p:sp>
      <p:sp>
        <p:nvSpPr>
          <p:cNvPr id="19" name="Text 15">
            <a:extLst>
              <a:ext uri="{FF2B5EF4-FFF2-40B4-BE49-F238E27FC236}">
                <a16:creationId xmlns:a16="http://schemas.microsoft.com/office/drawing/2014/main" id="{44A42F37-2EA2-B348-E4DB-70A043EFC0C6}"/>
              </a:ext>
            </a:extLst>
          </p:cNvPr>
          <p:cNvSpPr/>
          <p:nvPr/>
        </p:nvSpPr>
        <p:spPr>
          <a:xfrm>
            <a:off x="4893310" y="1477010"/>
            <a:ext cx="2284095" cy="2335530"/>
          </a:xfrm>
          <a:prstGeom prst="rect">
            <a:avLst/>
          </a:prstGeom>
          <a:noFill/>
          <a:ln/>
        </p:spPr>
        <p:txBody>
          <a:bodyPr wrap="square" lIns="0" tIns="0" rIns="0" bIns="0" rtlCol="0" anchor="t"/>
          <a:lstStyle/>
          <a:p>
            <a:pPr>
              <a:lnSpc>
                <a:spcPct val="110000"/>
              </a:lnSpc>
            </a:pPr>
            <a:r>
              <a:rPr lang="en-US" sz="13800" dirty="0">
                <a:gradFill flip="none" rotWithShape="0">
                  <a:gsLst>
                    <a:gs pos="0">
                      <a:srgbClr val="FFFFFF">
                        <a:alpha val="61000"/>
                      </a:srgbClr>
                    </a:gs>
                    <a:gs pos="28000">
                      <a:srgbClr val="FFFFFF">
                        <a:alpha val="61000"/>
                      </a:srgbClr>
                    </a:gs>
                    <a:gs pos="78000">
                      <a:srgbClr val="FFFFFF"/>
                    </a:gs>
                    <a:gs pos="100000">
                      <a:srgbClr val="FFFFFF"/>
                    </a:gs>
                  </a:gsLst>
                  <a:path path="circle">
                    <a:fillToRect r="100000" b="100000"/>
                  </a:path>
                  <a:tileRect l="-100000" t="-100000"/>
                </a:gradFill>
                <a:latin typeface="+mj-lt"/>
                <a:ea typeface="PingFang SC Medium" pitchFamily="34" charset="-122"/>
                <a:cs typeface="PingFang SC Medium" pitchFamily="34" charset="-120"/>
              </a:rPr>
              <a:t>01</a:t>
            </a:r>
            <a:endParaRPr lang="en-US" sz="1600" dirty="0">
              <a:latin typeface="+mj-lt"/>
            </a:endParaRPr>
          </a:p>
        </p:txBody>
      </p:sp>
    </p:spTree>
    <p:extLst>
      <p:ext uri="{BB962C8B-B14F-4D97-AF65-F5344CB8AC3E}">
        <p14:creationId xmlns:p14="http://schemas.microsoft.com/office/powerpoint/2010/main" val="36502488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AD4A31-B2DD-EEE9-EDA7-1DDD72CCFF90}"/>
            </a:ext>
          </a:extLst>
        </p:cNvPr>
        <p:cNvGrpSpPr/>
        <p:nvPr/>
      </p:nvGrpSpPr>
      <p:grpSpPr>
        <a:xfrm>
          <a:off x="0" y="0"/>
          <a:ext cx="0" cy="0"/>
          <a:chOff x="0" y="0"/>
          <a:chExt cx="0" cy="0"/>
        </a:xfrm>
      </p:grpSpPr>
      <p:sp useBgFill="1">
        <p:nvSpPr>
          <p:cNvPr id="2067" name="Rectangle 2066">
            <a:extLst>
              <a:ext uri="{FF2B5EF4-FFF2-40B4-BE49-F238E27FC236}">
                <a16:creationId xmlns:a16="http://schemas.microsoft.com/office/drawing/2014/main" id="{99F1FFA9-D672-408C-9220-ADEEC6ABD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 0" descr="https://kimi-img.moonshot.cn/pub/slides/slides_tmpl/image/25-08-27-20:02:12-d2nf7h18bjvh7rlj0650.jpg">
            <a:extLst>
              <a:ext uri="{FF2B5EF4-FFF2-40B4-BE49-F238E27FC236}">
                <a16:creationId xmlns:a16="http://schemas.microsoft.com/office/drawing/2014/main" id="{54372934-849F-D103-4159-AFBEF0B13717}"/>
              </a:ext>
            </a:extLst>
          </p:cNvPr>
          <p:cNvPicPr>
            <a:picLocks noChangeAspect="1"/>
          </p:cNvPicPr>
          <p:nvPr/>
        </p:nvPicPr>
        <p:blipFill>
          <a:blip r:embed="rId3"/>
          <a:srcRect/>
          <a:stretch/>
        </p:blipFill>
        <p:spPr>
          <a:xfrm>
            <a:off x="-1971675" y="-405422"/>
            <a:ext cx="18808482" cy="8833141"/>
          </a:xfrm>
          <a:prstGeom prst="rect">
            <a:avLst/>
          </a:prstGeom>
        </p:spPr>
      </p:pic>
      <p:pic>
        <p:nvPicPr>
          <p:cNvPr id="2052" name="Picture 4" descr="Lợi ích của sàn Thương mại điện tử">
            <a:extLst>
              <a:ext uri="{FF2B5EF4-FFF2-40B4-BE49-F238E27FC236}">
                <a16:creationId xmlns:a16="http://schemas.microsoft.com/office/drawing/2014/main" id="{693334F7-DBE1-C7F3-B086-6EE2156B6E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2911" r="-1" b="529"/>
          <a:stretch>
            <a:fillRect/>
          </a:stretch>
        </p:blipFill>
        <p:spPr bwMode="auto">
          <a:xfrm>
            <a:off x="4904316" y="-4"/>
            <a:ext cx="7287684" cy="3694372"/>
          </a:xfrm>
          <a:custGeom>
            <a:avLst/>
            <a:gdLst/>
            <a:ahLst/>
            <a:cxnLst/>
            <a:rect l="l" t="t" r="r" b="b"/>
            <a:pathLst>
              <a:path w="7287684" h="3694372">
                <a:moveTo>
                  <a:pt x="1047969" y="0"/>
                </a:moveTo>
                <a:lnTo>
                  <a:pt x="7287684" y="0"/>
                </a:lnTo>
                <a:lnTo>
                  <a:pt x="7287684" y="814388"/>
                </a:lnTo>
                <a:lnTo>
                  <a:pt x="7287684" y="3694372"/>
                </a:lnTo>
                <a:lnTo>
                  <a:pt x="471411" y="3694372"/>
                </a:lnTo>
                <a:lnTo>
                  <a:pt x="470992" y="3686621"/>
                </a:lnTo>
                <a:cubicBezTo>
                  <a:pt x="458999" y="3642419"/>
                  <a:pt x="427907" y="3602236"/>
                  <a:pt x="376383" y="3554015"/>
                </a:cubicBezTo>
                <a:cubicBezTo>
                  <a:pt x="315976" y="3500438"/>
                  <a:pt x="255568" y="3454003"/>
                  <a:pt x="170288" y="3407569"/>
                </a:cubicBezTo>
                <a:cubicBezTo>
                  <a:pt x="365723" y="3382565"/>
                  <a:pt x="163181" y="3296841"/>
                  <a:pt x="230695" y="3243263"/>
                </a:cubicBezTo>
                <a:cubicBezTo>
                  <a:pt x="369276" y="3221831"/>
                  <a:pt x="479431" y="3393282"/>
                  <a:pt x="667759" y="3343275"/>
                </a:cubicBezTo>
                <a:cubicBezTo>
                  <a:pt x="440344" y="3196828"/>
                  <a:pt x="184501" y="3150393"/>
                  <a:pt x="17493" y="2953940"/>
                </a:cubicBezTo>
                <a:cubicBezTo>
                  <a:pt x="56580" y="2911078"/>
                  <a:pt x="95667" y="2953940"/>
                  <a:pt x="127647" y="2936081"/>
                </a:cubicBezTo>
                <a:cubicBezTo>
                  <a:pt x="127647" y="2925365"/>
                  <a:pt x="500751" y="2993232"/>
                  <a:pt x="522071" y="2714625"/>
                </a:cubicBezTo>
                <a:cubicBezTo>
                  <a:pt x="529178" y="2714625"/>
                  <a:pt x="536285" y="2714625"/>
                  <a:pt x="543391" y="2703909"/>
                </a:cubicBezTo>
                <a:cubicBezTo>
                  <a:pt x="582478" y="2664619"/>
                  <a:pt x="546945" y="2571750"/>
                  <a:pt x="610905" y="2564606"/>
                </a:cubicBezTo>
                <a:cubicBezTo>
                  <a:pt x="681973" y="2557462"/>
                  <a:pt x="749487" y="2525315"/>
                  <a:pt x="824107" y="2543175"/>
                </a:cubicBezTo>
                <a:cubicBezTo>
                  <a:pt x="880961" y="2557462"/>
                  <a:pt x="941368" y="2575322"/>
                  <a:pt x="1001776" y="2575322"/>
                </a:cubicBezTo>
                <a:cubicBezTo>
                  <a:pt x="1065736" y="2575322"/>
                  <a:pt x="1154570" y="2696766"/>
                  <a:pt x="1193658" y="2536031"/>
                </a:cubicBezTo>
                <a:cubicBezTo>
                  <a:pt x="1193658" y="2528888"/>
                  <a:pt x="1303812" y="2546747"/>
                  <a:pt x="1364219" y="2553891"/>
                </a:cubicBezTo>
                <a:cubicBezTo>
                  <a:pt x="1413966" y="2561035"/>
                  <a:pt x="1474374" y="2593181"/>
                  <a:pt x="1509907" y="2528888"/>
                </a:cubicBezTo>
                <a:cubicBezTo>
                  <a:pt x="1527674" y="2489596"/>
                  <a:pt x="1442393" y="2418159"/>
                  <a:pt x="1367772" y="2411015"/>
                </a:cubicBezTo>
                <a:cubicBezTo>
                  <a:pt x="1300259" y="2403872"/>
                  <a:pt x="1232745" y="2396728"/>
                  <a:pt x="1168784" y="2411015"/>
                </a:cubicBezTo>
                <a:cubicBezTo>
                  <a:pt x="1090610" y="2428875"/>
                  <a:pt x="1047969" y="2400300"/>
                  <a:pt x="1026649" y="2336007"/>
                </a:cubicBezTo>
                <a:cubicBezTo>
                  <a:pt x="1001776" y="2268141"/>
                  <a:pt x="955582" y="2232422"/>
                  <a:pt x="891621" y="2200275"/>
                </a:cubicBezTo>
                <a:cubicBezTo>
                  <a:pt x="735273" y="2121694"/>
                  <a:pt x="586032" y="2028825"/>
                  <a:pt x="415470" y="1982390"/>
                </a:cubicBezTo>
                <a:cubicBezTo>
                  <a:pt x="383490" y="1975246"/>
                  <a:pt x="344403" y="1960959"/>
                  <a:pt x="330189" y="1900238"/>
                </a:cubicBezTo>
                <a:cubicBezTo>
                  <a:pt x="792127" y="1993106"/>
                  <a:pt x="1211424" y="2232422"/>
                  <a:pt x="1687576" y="2218135"/>
                </a:cubicBezTo>
                <a:cubicBezTo>
                  <a:pt x="1559654" y="2143125"/>
                  <a:pt x="1406860" y="2139554"/>
                  <a:pt x="1268278" y="2085975"/>
                </a:cubicBezTo>
                <a:cubicBezTo>
                  <a:pt x="1367772" y="2046685"/>
                  <a:pt x="1460160" y="2089547"/>
                  <a:pt x="1552548" y="2110978"/>
                </a:cubicBezTo>
                <a:cubicBezTo>
                  <a:pt x="1630722" y="2128837"/>
                  <a:pt x="1701789" y="2132410"/>
                  <a:pt x="1708896" y="2021681"/>
                </a:cubicBezTo>
                <a:cubicBezTo>
                  <a:pt x="1708896" y="2010965"/>
                  <a:pt x="1708896" y="2003821"/>
                  <a:pt x="1708896" y="1993106"/>
                </a:cubicBezTo>
                <a:cubicBezTo>
                  <a:pt x="1680469" y="1946672"/>
                  <a:pt x="1641382" y="1925240"/>
                  <a:pt x="1591635" y="1910953"/>
                </a:cubicBezTo>
                <a:cubicBezTo>
                  <a:pt x="1563208" y="1903809"/>
                  <a:pt x="1524121" y="1889522"/>
                  <a:pt x="1524121" y="1857375"/>
                </a:cubicBezTo>
                <a:cubicBezTo>
                  <a:pt x="1527674" y="1735931"/>
                  <a:pt x="1431733" y="1700212"/>
                  <a:pt x="1339346" y="1664493"/>
                </a:cubicBezTo>
                <a:cubicBezTo>
                  <a:pt x="1389093" y="1603772"/>
                  <a:pt x="1431733" y="1646635"/>
                  <a:pt x="1470820" y="1643062"/>
                </a:cubicBezTo>
                <a:cubicBezTo>
                  <a:pt x="1495694" y="1639491"/>
                  <a:pt x="1520567" y="1635919"/>
                  <a:pt x="1520567" y="1603772"/>
                </a:cubicBezTo>
                <a:cubicBezTo>
                  <a:pt x="1520567" y="1578769"/>
                  <a:pt x="1509907" y="1546622"/>
                  <a:pt x="1485034" y="1546622"/>
                </a:cubicBezTo>
                <a:cubicBezTo>
                  <a:pt x="1328686" y="1543050"/>
                  <a:pt x="1239851" y="1371600"/>
                  <a:pt x="1076396" y="1371600"/>
                </a:cubicBezTo>
                <a:cubicBezTo>
                  <a:pt x="976902" y="1371600"/>
                  <a:pt x="1126144" y="1275159"/>
                  <a:pt x="1044416" y="1235869"/>
                </a:cubicBezTo>
                <a:cubicBezTo>
                  <a:pt x="1026649" y="1225153"/>
                  <a:pt x="1094163" y="1210866"/>
                  <a:pt x="1122590" y="1214437"/>
                </a:cubicBezTo>
                <a:cubicBezTo>
                  <a:pt x="1151017" y="1218009"/>
                  <a:pt x="1175891" y="1243013"/>
                  <a:pt x="1211424" y="1225153"/>
                </a:cubicBezTo>
                <a:cubicBezTo>
                  <a:pt x="1229191" y="1160860"/>
                  <a:pt x="1182997" y="1135856"/>
                  <a:pt x="1140357" y="1117997"/>
                </a:cubicBezTo>
                <a:cubicBezTo>
                  <a:pt x="1047969" y="1075135"/>
                  <a:pt x="955582" y="1025129"/>
                  <a:pt x="852534" y="1010841"/>
                </a:cubicBezTo>
                <a:cubicBezTo>
                  <a:pt x="817001" y="1007269"/>
                  <a:pt x="795680" y="989409"/>
                  <a:pt x="799234" y="953690"/>
                </a:cubicBezTo>
                <a:cubicBezTo>
                  <a:pt x="806340" y="907256"/>
                  <a:pt x="841874" y="921544"/>
                  <a:pt x="870301" y="925115"/>
                </a:cubicBezTo>
                <a:cubicBezTo>
                  <a:pt x="888068" y="928688"/>
                  <a:pt x="905835" y="939403"/>
                  <a:pt x="923602" y="914400"/>
                </a:cubicBezTo>
                <a:cubicBezTo>
                  <a:pt x="611794" y="724198"/>
                  <a:pt x="409919" y="684684"/>
                  <a:pt x="132090" y="589415"/>
                </a:cubicBezTo>
                <a:lnTo>
                  <a:pt x="31922" y="552917"/>
                </a:lnTo>
                <a:lnTo>
                  <a:pt x="26859" y="541335"/>
                </a:lnTo>
                <a:cubicBezTo>
                  <a:pt x="20137" y="534929"/>
                  <a:pt x="8953" y="532232"/>
                  <a:pt x="0" y="527681"/>
                </a:cubicBezTo>
                <a:cubicBezTo>
                  <a:pt x="5969" y="516305"/>
                  <a:pt x="7617" y="502963"/>
                  <a:pt x="17905" y="493550"/>
                </a:cubicBezTo>
                <a:cubicBezTo>
                  <a:pt x="23947" y="488022"/>
                  <a:pt x="35344" y="487159"/>
                  <a:pt x="44763" y="486724"/>
                </a:cubicBezTo>
                <a:lnTo>
                  <a:pt x="165722" y="483650"/>
                </a:lnTo>
                <a:lnTo>
                  <a:pt x="193385" y="498723"/>
                </a:lnTo>
                <a:cubicBezTo>
                  <a:pt x="210263" y="511671"/>
                  <a:pt x="227142" y="525066"/>
                  <a:pt x="315976" y="535781"/>
                </a:cubicBezTo>
                <a:cubicBezTo>
                  <a:pt x="401257" y="546497"/>
                  <a:pt x="479431" y="582216"/>
                  <a:pt x="575372" y="525066"/>
                </a:cubicBezTo>
                <a:cubicBezTo>
                  <a:pt x="639332" y="485775"/>
                  <a:pt x="742380" y="528637"/>
                  <a:pt x="820554" y="560785"/>
                </a:cubicBezTo>
                <a:cubicBezTo>
                  <a:pt x="884515" y="589360"/>
                  <a:pt x="948475" y="596503"/>
                  <a:pt x="1033756" y="560785"/>
                </a:cubicBezTo>
                <a:cubicBezTo>
                  <a:pt x="955582" y="539354"/>
                  <a:pt x="895175" y="521494"/>
                  <a:pt x="834767" y="507206"/>
                </a:cubicBezTo>
                <a:cubicBezTo>
                  <a:pt x="785020" y="496491"/>
                  <a:pt x="756593" y="471488"/>
                  <a:pt x="760147" y="417909"/>
                </a:cubicBezTo>
                <a:cubicBezTo>
                  <a:pt x="760147" y="389334"/>
                  <a:pt x="749487" y="350044"/>
                  <a:pt x="785020" y="335757"/>
                </a:cubicBezTo>
                <a:cubicBezTo>
                  <a:pt x="813447" y="321469"/>
                  <a:pt x="852534" y="335757"/>
                  <a:pt x="866748" y="360759"/>
                </a:cubicBezTo>
                <a:cubicBezTo>
                  <a:pt x="884515" y="407194"/>
                  <a:pt x="902281" y="450056"/>
                  <a:pt x="962689" y="453629"/>
                </a:cubicBezTo>
                <a:cubicBezTo>
                  <a:pt x="1044416" y="460771"/>
                  <a:pt x="998222" y="432197"/>
                  <a:pt x="984009" y="396478"/>
                </a:cubicBezTo>
                <a:cubicBezTo>
                  <a:pt x="969795" y="357188"/>
                  <a:pt x="1012436" y="346472"/>
                  <a:pt x="1040863" y="353615"/>
                </a:cubicBezTo>
                <a:cubicBezTo>
                  <a:pt x="1147464" y="385763"/>
                  <a:pt x="1257618" y="328613"/>
                  <a:pt x="1367772" y="375047"/>
                </a:cubicBezTo>
                <a:cubicBezTo>
                  <a:pt x="1339346" y="260747"/>
                  <a:pt x="1278938" y="210741"/>
                  <a:pt x="1151017" y="192881"/>
                </a:cubicBezTo>
                <a:cubicBezTo>
                  <a:pt x="1104823" y="189310"/>
                  <a:pt x="1055076" y="196453"/>
                  <a:pt x="1012436" y="164306"/>
                </a:cubicBezTo>
                <a:cubicBezTo>
                  <a:pt x="987562" y="146447"/>
                  <a:pt x="962689" y="125016"/>
                  <a:pt x="980456" y="89297"/>
                </a:cubicBezTo>
                <a:cubicBezTo>
                  <a:pt x="991116" y="64294"/>
                  <a:pt x="1019542" y="64294"/>
                  <a:pt x="1044416" y="71437"/>
                </a:cubicBezTo>
                <a:cubicBezTo>
                  <a:pt x="1147464" y="110728"/>
                  <a:pt x="1257618" y="121444"/>
                  <a:pt x="1364219" y="135731"/>
                </a:cubicBezTo>
                <a:cubicBezTo>
                  <a:pt x="1381986" y="139303"/>
                  <a:pt x="1399753" y="146447"/>
                  <a:pt x="1417520" y="110728"/>
                </a:cubicBezTo>
                <a:cubicBezTo>
                  <a:pt x="1293152" y="78581"/>
                  <a:pt x="1172337" y="35719"/>
                  <a:pt x="1047969" y="0"/>
                </a:cubicBezTo>
                <a:close/>
              </a:path>
            </a:pathLst>
          </a:custGeom>
          <a:noFill/>
          <a:extLst>
            <a:ext uri="{909E8E84-426E-40DD-AFC4-6F175D3DCCD1}">
              <a14:hiddenFill xmlns:a14="http://schemas.microsoft.com/office/drawing/2010/main">
                <a:solidFill>
                  <a:srgbClr val="FFFFFF"/>
                </a:solidFill>
              </a14:hiddenFill>
            </a:ext>
          </a:extLst>
        </p:spPr>
      </p:pic>
      <p:pic>
        <p:nvPicPr>
          <p:cNvPr id="2050" name="Picture 2" descr="Trực Tuyến, Thương Mại Điện Tử, Mua Đồ">
            <a:extLst>
              <a:ext uri="{FF2B5EF4-FFF2-40B4-BE49-F238E27FC236}">
                <a16:creationId xmlns:a16="http://schemas.microsoft.com/office/drawing/2014/main" id="{E11E876D-6436-2FA2-66D1-DE1FCB5DAC1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16463" b="19153"/>
          <a:stretch>
            <a:fillRect/>
          </a:stretch>
        </p:blipFill>
        <p:spPr bwMode="auto">
          <a:xfrm>
            <a:off x="4726728" y="3802961"/>
            <a:ext cx="7472381" cy="3055043"/>
          </a:xfrm>
          <a:custGeom>
            <a:avLst/>
            <a:gdLst/>
            <a:ahLst/>
            <a:cxnLst/>
            <a:rect l="l" t="t" r="r" b="b"/>
            <a:pathLst>
              <a:path w="7472381" h="3055043">
                <a:moveTo>
                  <a:pt x="638975" y="0"/>
                </a:moveTo>
                <a:lnTo>
                  <a:pt x="7472381" y="0"/>
                </a:lnTo>
                <a:lnTo>
                  <a:pt x="7472381" y="2579984"/>
                </a:lnTo>
                <a:lnTo>
                  <a:pt x="7472381" y="3055043"/>
                </a:lnTo>
                <a:lnTo>
                  <a:pt x="6992676"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a:noFill/>
          <a:extLst>
            <a:ext uri="{909E8E84-426E-40DD-AFC4-6F175D3DCCD1}">
              <a14:hiddenFill xmlns:a14="http://schemas.microsoft.com/office/drawing/2010/main">
                <a:solidFill>
                  <a:srgbClr val="FFFFFF"/>
                </a:solidFill>
              </a14:hiddenFill>
            </a:ext>
          </a:extLst>
        </p:spPr>
      </p:pic>
      <p:graphicFrame>
        <p:nvGraphicFramePr>
          <p:cNvPr id="15" name="Diagram 14">
            <a:extLst>
              <a:ext uri="{FF2B5EF4-FFF2-40B4-BE49-F238E27FC236}">
                <a16:creationId xmlns:a16="http://schemas.microsoft.com/office/drawing/2014/main" id="{186AAF4F-0474-616C-B23A-57E1D70F025E}"/>
              </a:ext>
            </a:extLst>
          </p:cNvPr>
          <p:cNvGraphicFramePr/>
          <p:nvPr>
            <p:extLst>
              <p:ext uri="{D42A27DB-BD31-4B8C-83A1-F6EECF244321}">
                <p14:modId xmlns:p14="http://schemas.microsoft.com/office/powerpoint/2010/main" val="1303922090"/>
              </p:ext>
            </p:extLst>
          </p:nvPr>
        </p:nvGraphicFramePr>
        <p:xfrm>
          <a:off x="495574" y="723901"/>
          <a:ext cx="3962125" cy="5086350"/>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extLst>
      <p:ext uri="{BB962C8B-B14F-4D97-AF65-F5344CB8AC3E}">
        <p14:creationId xmlns:p14="http://schemas.microsoft.com/office/powerpoint/2010/main" val="24618198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C39594-CF48-DCE6-4049-1D56D7709688}"/>
            </a:ext>
          </a:extLst>
        </p:cNvPr>
        <p:cNvGrpSpPr/>
        <p:nvPr/>
      </p:nvGrpSpPr>
      <p:grpSpPr>
        <a:xfrm>
          <a:off x="0" y="0"/>
          <a:ext cx="0" cy="0"/>
          <a:chOff x="0" y="0"/>
          <a:chExt cx="0" cy="0"/>
        </a:xfrm>
      </p:grpSpPr>
      <p:sp useBgFill="1">
        <p:nvSpPr>
          <p:cNvPr id="4134" name="Rectangle 4133">
            <a:extLst>
              <a:ext uri="{FF2B5EF4-FFF2-40B4-BE49-F238E27FC236}">
                <a16:creationId xmlns:a16="http://schemas.microsoft.com/office/drawing/2014/main" id="{99F1FFA9-D672-408C-9220-ADEEC6ABD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Image 0" descr="https://kimi-img.moonshot.cn/pub/slides/slides_tmpl/image/25-08-27-20:02:12-d2nf7h18bjvh7rlj0650.jpg">
            <a:extLst>
              <a:ext uri="{FF2B5EF4-FFF2-40B4-BE49-F238E27FC236}">
                <a16:creationId xmlns:a16="http://schemas.microsoft.com/office/drawing/2014/main" id="{1CBBE29A-2137-F5E7-7245-2FC8C26D8B6E}"/>
              </a:ext>
            </a:extLst>
          </p:cNvPr>
          <p:cNvPicPr>
            <a:picLocks noChangeAspect="1"/>
          </p:cNvPicPr>
          <p:nvPr/>
        </p:nvPicPr>
        <p:blipFill>
          <a:blip r:embed="rId3"/>
          <a:srcRect/>
          <a:stretch/>
        </p:blipFill>
        <p:spPr>
          <a:xfrm>
            <a:off x="-3550920" y="-2090268"/>
            <a:ext cx="16332517" cy="9195918"/>
          </a:xfrm>
          <a:prstGeom prst="rect">
            <a:avLst/>
          </a:prstGeom>
        </p:spPr>
      </p:pic>
      <p:pic>
        <p:nvPicPr>
          <p:cNvPr id="11" name="Picture 12" descr="Thương mại điện tử tiếp tục bùng nổ, vượt xa mốc 11,8 tỷ USD năm 2020 -  VnEconomy">
            <a:extLst>
              <a:ext uri="{FF2B5EF4-FFF2-40B4-BE49-F238E27FC236}">
                <a16:creationId xmlns:a16="http://schemas.microsoft.com/office/drawing/2014/main" id="{62821D1F-E095-08A1-54EA-16C4DAC239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21310" r="-1" b="9718"/>
          <a:stretch>
            <a:fillRect/>
          </a:stretch>
        </p:blipFill>
        <p:spPr bwMode="auto">
          <a:xfrm>
            <a:off x="4904316" y="-4"/>
            <a:ext cx="7287684" cy="3694372"/>
          </a:xfrm>
          <a:custGeom>
            <a:avLst/>
            <a:gdLst/>
            <a:ahLst/>
            <a:cxnLst/>
            <a:rect l="l" t="t" r="r" b="b"/>
            <a:pathLst>
              <a:path w="7287684" h="3694372">
                <a:moveTo>
                  <a:pt x="1047969" y="0"/>
                </a:moveTo>
                <a:lnTo>
                  <a:pt x="7287684" y="0"/>
                </a:lnTo>
                <a:lnTo>
                  <a:pt x="7287684" y="814388"/>
                </a:lnTo>
                <a:lnTo>
                  <a:pt x="7287684" y="3694372"/>
                </a:lnTo>
                <a:lnTo>
                  <a:pt x="471411" y="3694372"/>
                </a:lnTo>
                <a:lnTo>
                  <a:pt x="470992" y="3686621"/>
                </a:lnTo>
                <a:cubicBezTo>
                  <a:pt x="458999" y="3642419"/>
                  <a:pt x="427907" y="3602236"/>
                  <a:pt x="376383" y="3554015"/>
                </a:cubicBezTo>
                <a:cubicBezTo>
                  <a:pt x="315976" y="3500438"/>
                  <a:pt x="255568" y="3454003"/>
                  <a:pt x="170288" y="3407569"/>
                </a:cubicBezTo>
                <a:cubicBezTo>
                  <a:pt x="365723" y="3382565"/>
                  <a:pt x="163181" y="3296841"/>
                  <a:pt x="230695" y="3243263"/>
                </a:cubicBezTo>
                <a:cubicBezTo>
                  <a:pt x="369276" y="3221831"/>
                  <a:pt x="479431" y="3393282"/>
                  <a:pt x="667759" y="3343275"/>
                </a:cubicBezTo>
                <a:cubicBezTo>
                  <a:pt x="440344" y="3196828"/>
                  <a:pt x="184501" y="3150393"/>
                  <a:pt x="17493" y="2953940"/>
                </a:cubicBezTo>
                <a:cubicBezTo>
                  <a:pt x="56580" y="2911078"/>
                  <a:pt x="95667" y="2953940"/>
                  <a:pt x="127647" y="2936081"/>
                </a:cubicBezTo>
                <a:cubicBezTo>
                  <a:pt x="127647" y="2925365"/>
                  <a:pt x="500751" y="2993232"/>
                  <a:pt x="522071" y="2714625"/>
                </a:cubicBezTo>
                <a:cubicBezTo>
                  <a:pt x="529178" y="2714625"/>
                  <a:pt x="536285" y="2714625"/>
                  <a:pt x="543391" y="2703909"/>
                </a:cubicBezTo>
                <a:cubicBezTo>
                  <a:pt x="582478" y="2664619"/>
                  <a:pt x="546945" y="2571750"/>
                  <a:pt x="610905" y="2564606"/>
                </a:cubicBezTo>
                <a:cubicBezTo>
                  <a:pt x="681973" y="2557462"/>
                  <a:pt x="749487" y="2525315"/>
                  <a:pt x="824107" y="2543175"/>
                </a:cubicBezTo>
                <a:cubicBezTo>
                  <a:pt x="880961" y="2557462"/>
                  <a:pt x="941368" y="2575322"/>
                  <a:pt x="1001776" y="2575322"/>
                </a:cubicBezTo>
                <a:cubicBezTo>
                  <a:pt x="1065736" y="2575322"/>
                  <a:pt x="1154570" y="2696766"/>
                  <a:pt x="1193658" y="2536031"/>
                </a:cubicBezTo>
                <a:cubicBezTo>
                  <a:pt x="1193658" y="2528888"/>
                  <a:pt x="1303812" y="2546747"/>
                  <a:pt x="1364219" y="2553891"/>
                </a:cubicBezTo>
                <a:cubicBezTo>
                  <a:pt x="1413966" y="2561035"/>
                  <a:pt x="1474374" y="2593181"/>
                  <a:pt x="1509907" y="2528888"/>
                </a:cubicBezTo>
                <a:cubicBezTo>
                  <a:pt x="1527674" y="2489596"/>
                  <a:pt x="1442393" y="2418159"/>
                  <a:pt x="1367772" y="2411015"/>
                </a:cubicBezTo>
                <a:cubicBezTo>
                  <a:pt x="1300259" y="2403872"/>
                  <a:pt x="1232745" y="2396728"/>
                  <a:pt x="1168784" y="2411015"/>
                </a:cubicBezTo>
                <a:cubicBezTo>
                  <a:pt x="1090610" y="2428875"/>
                  <a:pt x="1047969" y="2400300"/>
                  <a:pt x="1026649" y="2336007"/>
                </a:cubicBezTo>
                <a:cubicBezTo>
                  <a:pt x="1001776" y="2268141"/>
                  <a:pt x="955582" y="2232422"/>
                  <a:pt x="891621" y="2200275"/>
                </a:cubicBezTo>
                <a:cubicBezTo>
                  <a:pt x="735273" y="2121694"/>
                  <a:pt x="586032" y="2028825"/>
                  <a:pt x="415470" y="1982390"/>
                </a:cubicBezTo>
                <a:cubicBezTo>
                  <a:pt x="383490" y="1975246"/>
                  <a:pt x="344403" y="1960959"/>
                  <a:pt x="330189" y="1900238"/>
                </a:cubicBezTo>
                <a:cubicBezTo>
                  <a:pt x="792127" y="1993106"/>
                  <a:pt x="1211424" y="2232422"/>
                  <a:pt x="1687576" y="2218135"/>
                </a:cubicBezTo>
                <a:cubicBezTo>
                  <a:pt x="1559654" y="2143125"/>
                  <a:pt x="1406860" y="2139554"/>
                  <a:pt x="1268278" y="2085975"/>
                </a:cubicBezTo>
                <a:cubicBezTo>
                  <a:pt x="1367772" y="2046685"/>
                  <a:pt x="1460160" y="2089547"/>
                  <a:pt x="1552548" y="2110978"/>
                </a:cubicBezTo>
                <a:cubicBezTo>
                  <a:pt x="1630722" y="2128837"/>
                  <a:pt x="1701789" y="2132410"/>
                  <a:pt x="1708896" y="2021681"/>
                </a:cubicBezTo>
                <a:cubicBezTo>
                  <a:pt x="1708896" y="2010965"/>
                  <a:pt x="1708896" y="2003821"/>
                  <a:pt x="1708896" y="1993106"/>
                </a:cubicBezTo>
                <a:cubicBezTo>
                  <a:pt x="1680469" y="1946672"/>
                  <a:pt x="1641382" y="1925240"/>
                  <a:pt x="1591635" y="1910953"/>
                </a:cubicBezTo>
                <a:cubicBezTo>
                  <a:pt x="1563208" y="1903809"/>
                  <a:pt x="1524121" y="1889522"/>
                  <a:pt x="1524121" y="1857375"/>
                </a:cubicBezTo>
                <a:cubicBezTo>
                  <a:pt x="1527674" y="1735931"/>
                  <a:pt x="1431733" y="1700212"/>
                  <a:pt x="1339346" y="1664493"/>
                </a:cubicBezTo>
                <a:cubicBezTo>
                  <a:pt x="1389093" y="1603772"/>
                  <a:pt x="1431733" y="1646635"/>
                  <a:pt x="1470820" y="1643062"/>
                </a:cubicBezTo>
                <a:cubicBezTo>
                  <a:pt x="1495694" y="1639491"/>
                  <a:pt x="1520567" y="1635919"/>
                  <a:pt x="1520567" y="1603772"/>
                </a:cubicBezTo>
                <a:cubicBezTo>
                  <a:pt x="1520567" y="1578769"/>
                  <a:pt x="1509907" y="1546622"/>
                  <a:pt x="1485034" y="1546622"/>
                </a:cubicBezTo>
                <a:cubicBezTo>
                  <a:pt x="1328686" y="1543050"/>
                  <a:pt x="1239851" y="1371600"/>
                  <a:pt x="1076396" y="1371600"/>
                </a:cubicBezTo>
                <a:cubicBezTo>
                  <a:pt x="976902" y="1371600"/>
                  <a:pt x="1126144" y="1275159"/>
                  <a:pt x="1044416" y="1235869"/>
                </a:cubicBezTo>
                <a:cubicBezTo>
                  <a:pt x="1026649" y="1225153"/>
                  <a:pt x="1094163" y="1210866"/>
                  <a:pt x="1122590" y="1214437"/>
                </a:cubicBezTo>
                <a:cubicBezTo>
                  <a:pt x="1151017" y="1218009"/>
                  <a:pt x="1175891" y="1243013"/>
                  <a:pt x="1211424" y="1225153"/>
                </a:cubicBezTo>
                <a:cubicBezTo>
                  <a:pt x="1229191" y="1160860"/>
                  <a:pt x="1182997" y="1135856"/>
                  <a:pt x="1140357" y="1117997"/>
                </a:cubicBezTo>
                <a:cubicBezTo>
                  <a:pt x="1047969" y="1075135"/>
                  <a:pt x="955582" y="1025129"/>
                  <a:pt x="852534" y="1010841"/>
                </a:cubicBezTo>
                <a:cubicBezTo>
                  <a:pt x="817001" y="1007269"/>
                  <a:pt x="795680" y="989409"/>
                  <a:pt x="799234" y="953690"/>
                </a:cubicBezTo>
                <a:cubicBezTo>
                  <a:pt x="806340" y="907256"/>
                  <a:pt x="841874" y="921544"/>
                  <a:pt x="870301" y="925115"/>
                </a:cubicBezTo>
                <a:cubicBezTo>
                  <a:pt x="888068" y="928688"/>
                  <a:pt x="905835" y="939403"/>
                  <a:pt x="923602" y="914400"/>
                </a:cubicBezTo>
                <a:cubicBezTo>
                  <a:pt x="611794" y="724198"/>
                  <a:pt x="409919" y="684684"/>
                  <a:pt x="132090" y="589415"/>
                </a:cubicBezTo>
                <a:lnTo>
                  <a:pt x="31922" y="552917"/>
                </a:lnTo>
                <a:lnTo>
                  <a:pt x="26859" y="541335"/>
                </a:lnTo>
                <a:cubicBezTo>
                  <a:pt x="20137" y="534929"/>
                  <a:pt x="8953" y="532232"/>
                  <a:pt x="0" y="527681"/>
                </a:cubicBezTo>
                <a:cubicBezTo>
                  <a:pt x="5969" y="516305"/>
                  <a:pt x="7617" y="502963"/>
                  <a:pt x="17905" y="493550"/>
                </a:cubicBezTo>
                <a:cubicBezTo>
                  <a:pt x="23947" y="488022"/>
                  <a:pt x="35344" y="487159"/>
                  <a:pt x="44763" y="486724"/>
                </a:cubicBezTo>
                <a:lnTo>
                  <a:pt x="165722" y="483650"/>
                </a:lnTo>
                <a:lnTo>
                  <a:pt x="193385" y="498723"/>
                </a:lnTo>
                <a:cubicBezTo>
                  <a:pt x="210263" y="511671"/>
                  <a:pt x="227142" y="525066"/>
                  <a:pt x="315976" y="535781"/>
                </a:cubicBezTo>
                <a:cubicBezTo>
                  <a:pt x="401257" y="546497"/>
                  <a:pt x="479431" y="582216"/>
                  <a:pt x="575372" y="525066"/>
                </a:cubicBezTo>
                <a:cubicBezTo>
                  <a:pt x="639332" y="485775"/>
                  <a:pt x="742380" y="528637"/>
                  <a:pt x="820554" y="560785"/>
                </a:cubicBezTo>
                <a:cubicBezTo>
                  <a:pt x="884515" y="589360"/>
                  <a:pt x="948475" y="596503"/>
                  <a:pt x="1033756" y="560785"/>
                </a:cubicBezTo>
                <a:cubicBezTo>
                  <a:pt x="955582" y="539354"/>
                  <a:pt x="895175" y="521494"/>
                  <a:pt x="834767" y="507206"/>
                </a:cubicBezTo>
                <a:cubicBezTo>
                  <a:pt x="785020" y="496491"/>
                  <a:pt x="756593" y="471488"/>
                  <a:pt x="760147" y="417909"/>
                </a:cubicBezTo>
                <a:cubicBezTo>
                  <a:pt x="760147" y="389334"/>
                  <a:pt x="749487" y="350044"/>
                  <a:pt x="785020" y="335757"/>
                </a:cubicBezTo>
                <a:cubicBezTo>
                  <a:pt x="813447" y="321469"/>
                  <a:pt x="852534" y="335757"/>
                  <a:pt x="866748" y="360759"/>
                </a:cubicBezTo>
                <a:cubicBezTo>
                  <a:pt x="884515" y="407194"/>
                  <a:pt x="902281" y="450056"/>
                  <a:pt x="962689" y="453629"/>
                </a:cubicBezTo>
                <a:cubicBezTo>
                  <a:pt x="1044416" y="460771"/>
                  <a:pt x="998222" y="432197"/>
                  <a:pt x="984009" y="396478"/>
                </a:cubicBezTo>
                <a:cubicBezTo>
                  <a:pt x="969795" y="357188"/>
                  <a:pt x="1012436" y="346472"/>
                  <a:pt x="1040863" y="353615"/>
                </a:cubicBezTo>
                <a:cubicBezTo>
                  <a:pt x="1147464" y="385763"/>
                  <a:pt x="1257618" y="328613"/>
                  <a:pt x="1367772" y="375047"/>
                </a:cubicBezTo>
                <a:cubicBezTo>
                  <a:pt x="1339346" y="260747"/>
                  <a:pt x="1278938" y="210741"/>
                  <a:pt x="1151017" y="192881"/>
                </a:cubicBezTo>
                <a:cubicBezTo>
                  <a:pt x="1104823" y="189310"/>
                  <a:pt x="1055076" y="196453"/>
                  <a:pt x="1012436" y="164306"/>
                </a:cubicBezTo>
                <a:cubicBezTo>
                  <a:pt x="987562" y="146447"/>
                  <a:pt x="962689" y="125016"/>
                  <a:pt x="980456" y="89297"/>
                </a:cubicBezTo>
                <a:cubicBezTo>
                  <a:pt x="991116" y="64294"/>
                  <a:pt x="1019542" y="64294"/>
                  <a:pt x="1044416" y="71437"/>
                </a:cubicBezTo>
                <a:cubicBezTo>
                  <a:pt x="1147464" y="110728"/>
                  <a:pt x="1257618" y="121444"/>
                  <a:pt x="1364219" y="135731"/>
                </a:cubicBezTo>
                <a:cubicBezTo>
                  <a:pt x="1381986" y="139303"/>
                  <a:pt x="1399753" y="146447"/>
                  <a:pt x="1417520" y="110728"/>
                </a:cubicBezTo>
                <a:cubicBezTo>
                  <a:pt x="1293152" y="78581"/>
                  <a:pt x="1172337" y="35719"/>
                  <a:pt x="1047969" y="0"/>
                </a:cubicBezTo>
                <a:close/>
              </a:path>
            </a:pathLst>
          </a:custGeom>
          <a:noFill/>
          <a:extLst>
            <a:ext uri="{909E8E84-426E-40DD-AFC4-6F175D3DCCD1}">
              <a14:hiddenFill xmlns:a14="http://schemas.microsoft.com/office/drawing/2010/main">
                <a:solidFill>
                  <a:srgbClr val="FFFFFF"/>
                </a:solidFill>
              </a14:hiddenFill>
            </a:ext>
          </a:extLst>
        </p:spPr>
      </p:pic>
      <p:pic>
        <p:nvPicPr>
          <p:cNvPr id="4106" name="Picture 10" descr="Phân loại hệ thống gợi ý Recommender System | TOUCH - Thiết kế, Xây dựng,  Vận hành, Phát triển Khu điểm Du lịch">
            <a:extLst>
              <a:ext uri="{FF2B5EF4-FFF2-40B4-BE49-F238E27FC236}">
                <a16:creationId xmlns:a16="http://schemas.microsoft.com/office/drawing/2014/main" id="{EFF148EA-99C0-2BC1-D58E-470D41118DC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16681" b="23851"/>
          <a:stretch>
            <a:fillRect/>
          </a:stretch>
        </p:blipFill>
        <p:spPr bwMode="auto">
          <a:xfrm>
            <a:off x="4726728" y="3802961"/>
            <a:ext cx="7472381" cy="3055043"/>
          </a:xfrm>
          <a:custGeom>
            <a:avLst/>
            <a:gdLst/>
            <a:ahLst/>
            <a:cxnLst/>
            <a:rect l="l" t="t" r="r" b="b"/>
            <a:pathLst>
              <a:path w="7472381" h="3055043">
                <a:moveTo>
                  <a:pt x="638975" y="0"/>
                </a:moveTo>
                <a:lnTo>
                  <a:pt x="7472381" y="0"/>
                </a:lnTo>
                <a:lnTo>
                  <a:pt x="7472381" y="2579984"/>
                </a:lnTo>
                <a:lnTo>
                  <a:pt x="7472381" y="3055043"/>
                </a:lnTo>
                <a:lnTo>
                  <a:pt x="6992676" y="3055043"/>
                </a:lnTo>
                <a:lnTo>
                  <a:pt x="1946893" y="3055043"/>
                </a:lnTo>
                <a:cubicBezTo>
                  <a:pt x="1801205" y="2983605"/>
                  <a:pt x="1662624" y="2897880"/>
                  <a:pt x="1506276" y="2855018"/>
                </a:cubicBezTo>
                <a:cubicBezTo>
                  <a:pt x="1399675" y="2826443"/>
                  <a:pt x="1296627" y="2776437"/>
                  <a:pt x="1314394" y="2626417"/>
                </a:cubicBezTo>
                <a:cubicBezTo>
                  <a:pt x="1317947" y="2583555"/>
                  <a:pt x="1289520" y="2551409"/>
                  <a:pt x="1246880" y="2562124"/>
                </a:cubicBezTo>
                <a:cubicBezTo>
                  <a:pt x="1165153" y="2583555"/>
                  <a:pt x="1126065" y="2522833"/>
                  <a:pt x="1079872" y="2476399"/>
                </a:cubicBezTo>
                <a:cubicBezTo>
                  <a:pt x="998144" y="2394247"/>
                  <a:pt x="919970" y="2308520"/>
                  <a:pt x="788495" y="2294233"/>
                </a:cubicBezTo>
                <a:cubicBezTo>
                  <a:pt x="813369" y="2229939"/>
                  <a:pt x="856009" y="2237083"/>
                  <a:pt x="895097" y="2251371"/>
                </a:cubicBezTo>
                <a:cubicBezTo>
                  <a:pt x="998144" y="2287090"/>
                  <a:pt x="1101192" y="2326380"/>
                  <a:pt x="1204239" y="2362099"/>
                </a:cubicBezTo>
                <a:cubicBezTo>
                  <a:pt x="1271754" y="2383530"/>
                  <a:pt x="1339267" y="2415677"/>
                  <a:pt x="1428102" y="2390674"/>
                </a:cubicBezTo>
                <a:cubicBezTo>
                  <a:pt x="1349928" y="2262087"/>
                  <a:pt x="1218453" y="2237083"/>
                  <a:pt x="1111852" y="2197793"/>
                </a:cubicBezTo>
                <a:cubicBezTo>
                  <a:pt x="980377" y="2147787"/>
                  <a:pt x="902203" y="2054918"/>
                  <a:pt x="806262" y="1947762"/>
                </a:cubicBezTo>
                <a:cubicBezTo>
                  <a:pt x="902203" y="1919187"/>
                  <a:pt x="962610" y="1997768"/>
                  <a:pt x="1040785" y="1994196"/>
                </a:cubicBezTo>
                <a:cubicBezTo>
                  <a:pt x="1044338" y="1983480"/>
                  <a:pt x="1051445" y="1962049"/>
                  <a:pt x="1051445" y="1962049"/>
                </a:cubicBezTo>
                <a:cubicBezTo>
                  <a:pt x="923523" y="1904899"/>
                  <a:pt x="866670" y="1797743"/>
                  <a:pt x="845349" y="1665583"/>
                </a:cubicBezTo>
                <a:cubicBezTo>
                  <a:pt x="838243" y="1597718"/>
                  <a:pt x="792049" y="1576287"/>
                  <a:pt x="745855" y="1544140"/>
                </a:cubicBezTo>
                <a:cubicBezTo>
                  <a:pt x="589507" y="1433411"/>
                  <a:pt x="422499" y="1333399"/>
                  <a:pt x="291024" y="1183381"/>
                </a:cubicBezTo>
                <a:cubicBezTo>
                  <a:pt x="443819" y="1201239"/>
                  <a:pt x="564633" y="1301252"/>
                  <a:pt x="724535" y="1344115"/>
                </a:cubicBezTo>
                <a:cubicBezTo>
                  <a:pt x="596614" y="1179808"/>
                  <a:pt x="429605" y="1094083"/>
                  <a:pt x="276811" y="994071"/>
                </a:cubicBezTo>
                <a:cubicBezTo>
                  <a:pt x="205743" y="947637"/>
                  <a:pt x="141783" y="890486"/>
                  <a:pt x="60055" y="865484"/>
                </a:cubicBezTo>
                <a:cubicBezTo>
                  <a:pt x="31628" y="858340"/>
                  <a:pt x="-18119" y="840481"/>
                  <a:pt x="6755" y="790474"/>
                </a:cubicBezTo>
                <a:cubicBezTo>
                  <a:pt x="28075" y="747612"/>
                  <a:pt x="67162" y="761900"/>
                  <a:pt x="102696" y="772614"/>
                </a:cubicBezTo>
                <a:cubicBezTo>
                  <a:pt x="187976" y="801190"/>
                  <a:pt x="280364" y="801190"/>
                  <a:pt x="397625" y="801190"/>
                </a:cubicBezTo>
                <a:cubicBezTo>
                  <a:pt x="298131" y="665458"/>
                  <a:pt x="116909" y="708321"/>
                  <a:pt x="31628" y="565446"/>
                </a:cubicBezTo>
                <a:cubicBezTo>
                  <a:pt x="138229" y="540444"/>
                  <a:pt x="219957" y="590450"/>
                  <a:pt x="305237" y="601165"/>
                </a:cubicBezTo>
                <a:cubicBezTo>
                  <a:pt x="383412" y="611881"/>
                  <a:pt x="401178" y="586877"/>
                  <a:pt x="383412" y="508296"/>
                </a:cubicBezTo>
                <a:cubicBezTo>
                  <a:pt x="354985" y="386853"/>
                  <a:pt x="397625" y="326130"/>
                  <a:pt x="511333" y="358278"/>
                </a:cubicBezTo>
                <a:cubicBezTo>
                  <a:pt x="617934" y="390424"/>
                  <a:pt x="628594" y="343990"/>
                  <a:pt x="600167" y="276124"/>
                </a:cubicBezTo>
                <a:cubicBezTo>
                  <a:pt x="557527" y="176112"/>
                  <a:pt x="603720" y="97531"/>
                  <a:pt x="635701" y="11805"/>
                </a:cubicBezTo>
                <a:close/>
              </a:path>
            </a:pathLst>
          </a:custGeom>
          <a:noFill/>
          <a:extLst>
            <a:ext uri="{909E8E84-426E-40DD-AFC4-6F175D3DCCD1}">
              <a14:hiddenFill xmlns:a14="http://schemas.microsoft.com/office/drawing/2010/main">
                <a:solidFill>
                  <a:srgbClr val="FFFFFF"/>
                </a:solidFill>
              </a14:hiddenFill>
            </a:ext>
          </a:extLst>
        </p:spPr>
      </p:pic>
      <p:graphicFrame>
        <p:nvGraphicFramePr>
          <p:cNvPr id="15" name="Diagram 14">
            <a:extLst>
              <a:ext uri="{FF2B5EF4-FFF2-40B4-BE49-F238E27FC236}">
                <a16:creationId xmlns:a16="http://schemas.microsoft.com/office/drawing/2014/main" id="{5BB0ADBF-F111-572E-296B-D6BF4257C601}"/>
              </a:ext>
            </a:extLst>
          </p:cNvPr>
          <p:cNvGraphicFramePr/>
          <p:nvPr>
            <p:extLst>
              <p:ext uri="{D42A27DB-BD31-4B8C-83A1-F6EECF244321}">
                <p14:modId xmlns:p14="http://schemas.microsoft.com/office/powerpoint/2010/main" val="2309798245"/>
              </p:ext>
            </p:extLst>
          </p:nvPr>
        </p:nvGraphicFramePr>
        <p:xfrm>
          <a:off x="495575" y="844289"/>
          <a:ext cx="3816096" cy="369437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3" name="Shape 2">
            <a:extLst>
              <a:ext uri="{FF2B5EF4-FFF2-40B4-BE49-F238E27FC236}">
                <a16:creationId xmlns:a16="http://schemas.microsoft.com/office/drawing/2014/main" id="{18217D5A-EA15-3A3D-99D4-DD474EC5752A}"/>
              </a:ext>
            </a:extLst>
          </p:cNvPr>
          <p:cNvSpPr/>
          <p:nvPr/>
        </p:nvSpPr>
        <p:spPr>
          <a:xfrm>
            <a:off x="955874" y="5226050"/>
            <a:ext cx="1016000" cy="1016000"/>
          </a:xfrm>
          <a:custGeom>
            <a:avLst/>
            <a:gdLst/>
            <a:ahLst/>
            <a:cxnLst/>
            <a:rect l="l" t="t" r="r" b="b"/>
            <a:pathLst>
              <a:path w="1016000" h="1016000">
                <a:moveTo>
                  <a:pt x="508000" y="0"/>
                </a:moveTo>
                <a:lnTo>
                  <a:pt x="508000" y="0"/>
                </a:lnTo>
                <a:cubicBezTo>
                  <a:pt x="788373" y="0"/>
                  <a:pt x="1016000" y="227627"/>
                  <a:pt x="1016000" y="508000"/>
                </a:cubicBezTo>
                <a:lnTo>
                  <a:pt x="1016000" y="508000"/>
                </a:lnTo>
                <a:cubicBezTo>
                  <a:pt x="1016000" y="788373"/>
                  <a:pt x="788373" y="1016000"/>
                  <a:pt x="508000" y="1016000"/>
                </a:cubicBezTo>
                <a:lnTo>
                  <a:pt x="508000" y="1016000"/>
                </a:lnTo>
                <a:cubicBezTo>
                  <a:pt x="227627" y="1016000"/>
                  <a:pt x="0" y="788373"/>
                  <a:pt x="0" y="508000"/>
                </a:cubicBezTo>
                <a:lnTo>
                  <a:pt x="0" y="508000"/>
                </a:lnTo>
                <a:cubicBezTo>
                  <a:pt x="0" y="227627"/>
                  <a:pt x="227627" y="0"/>
                  <a:pt x="508000" y="0"/>
                </a:cubicBezTo>
                <a:close/>
              </a:path>
            </a:pathLst>
          </a:custGeom>
          <a:solidFill>
            <a:srgbClr val="3A76B8"/>
          </a:solidFill>
          <a:ln/>
          <a:effectLst>
            <a:outerShdw blurRad="190500" dist="127000" dir="5400000" algn="bl" rotWithShape="0">
              <a:srgbClr val="000000">
                <a:alpha val="10196"/>
              </a:srgbClr>
            </a:outerShdw>
          </a:effectLst>
        </p:spPr>
        <p:txBody>
          <a:bodyPr/>
          <a:lstStyle/>
          <a:p>
            <a:endParaRPr lang="en-US" dirty="0"/>
          </a:p>
        </p:txBody>
      </p:sp>
      <p:sp>
        <p:nvSpPr>
          <p:cNvPr id="14" name="Shape 3">
            <a:extLst>
              <a:ext uri="{FF2B5EF4-FFF2-40B4-BE49-F238E27FC236}">
                <a16:creationId xmlns:a16="http://schemas.microsoft.com/office/drawing/2014/main" id="{28EFF72D-58EF-D1A1-3656-4A0BF8486C42}"/>
              </a:ext>
            </a:extLst>
          </p:cNvPr>
          <p:cNvSpPr/>
          <p:nvPr/>
        </p:nvSpPr>
        <p:spPr>
          <a:xfrm>
            <a:off x="1264443" y="5591175"/>
            <a:ext cx="428625" cy="381000"/>
          </a:xfrm>
          <a:custGeom>
            <a:avLst/>
            <a:gdLst/>
            <a:ahLst/>
            <a:cxnLst/>
            <a:rect l="l" t="t" r="r" b="b"/>
            <a:pathLst>
              <a:path w="428625" h="381000">
                <a:moveTo>
                  <a:pt x="298549" y="29096"/>
                </a:moveTo>
                <a:lnTo>
                  <a:pt x="408831" y="140940"/>
                </a:lnTo>
                <a:cubicBezTo>
                  <a:pt x="429444" y="161851"/>
                  <a:pt x="429444" y="195337"/>
                  <a:pt x="408831" y="216247"/>
                </a:cubicBezTo>
                <a:lnTo>
                  <a:pt x="292447" y="334045"/>
                </a:lnTo>
                <a:cubicBezTo>
                  <a:pt x="285527" y="341040"/>
                  <a:pt x="274216" y="341114"/>
                  <a:pt x="267221" y="334194"/>
                </a:cubicBezTo>
                <a:cubicBezTo>
                  <a:pt x="260226" y="327273"/>
                  <a:pt x="260152" y="315962"/>
                  <a:pt x="267072" y="308967"/>
                </a:cubicBezTo>
                <a:lnTo>
                  <a:pt x="383456" y="191095"/>
                </a:lnTo>
                <a:cubicBezTo>
                  <a:pt x="390302" y="184175"/>
                  <a:pt x="390302" y="172938"/>
                  <a:pt x="383456" y="166018"/>
                </a:cubicBezTo>
                <a:lnTo>
                  <a:pt x="273100" y="54248"/>
                </a:lnTo>
                <a:cubicBezTo>
                  <a:pt x="266179" y="47253"/>
                  <a:pt x="266254" y="35942"/>
                  <a:pt x="273248" y="29021"/>
                </a:cubicBezTo>
                <a:cubicBezTo>
                  <a:pt x="280243" y="22101"/>
                  <a:pt x="291554" y="22175"/>
                  <a:pt x="298475" y="29170"/>
                </a:cubicBezTo>
                <a:close/>
                <a:moveTo>
                  <a:pt x="23887" y="170780"/>
                </a:moveTo>
                <a:lnTo>
                  <a:pt x="23887" y="71438"/>
                </a:lnTo>
                <a:cubicBezTo>
                  <a:pt x="23887" y="45169"/>
                  <a:pt x="45244" y="23812"/>
                  <a:pt x="71512" y="23812"/>
                </a:cubicBezTo>
                <a:lnTo>
                  <a:pt x="170855" y="23812"/>
                </a:lnTo>
                <a:cubicBezTo>
                  <a:pt x="183505" y="23812"/>
                  <a:pt x="195635" y="28798"/>
                  <a:pt x="204564" y="37728"/>
                </a:cubicBezTo>
                <a:lnTo>
                  <a:pt x="311721" y="144884"/>
                </a:lnTo>
                <a:cubicBezTo>
                  <a:pt x="330324" y="163488"/>
                  <a:pt x="330324" y="193625"/>
                  <a:pt x="311721" y="212229"/>
                </a:cubicBezTo>
                <a:lnTo>
                  <a:pt x="212378" y="311572"/>
                </a:lnTo>
                <a:cubicBezTo>
                  <a:pt x="193774" y="330175"/>
                  <a:pt x="163637" y="330175"/>
                  <a:pt x="145033" y="311572"/>
                </a:cubicBezTo>
                <a:lnTo>
                  <a:pt x="37877" y="204415"/>
                </a:lnTo>
                <a:cubicBezTo>
                  <a:pt x="28947" y="195486"/>
                  <a:pt x="23961" y="183356"/>
                  <a:pt x="23961" y="170706"/>
                </a:cubicBezTo>
                <a:close/>
                <a:moveTo>
                  <a:pt x="131043" y="107156"/>
                </a:moveTo>
                <a:cubicBezTo>
                  <a:pt x="131043" y="94014"/>
                  <a:pt x="120373" y="83344"/>
                  <a:pt x="107231" y="83344"/>
                </a:cubicBezTo>
                <a:cubicBezTo>
                  <a:pt x="94088" y="83344"/>
                  <a:pt x="83418" y="94014"/>
                  <a:pt x="83418" y="107156"/>
                </a:cubicBezTo>
                <a:cubicBezTo>
                  <a:pt x="83418" y="120299"/>
                  <a:pt x="94088" y="130969"/>
                  <a:pt x="107231" y="130969"/>
                </a:cubicBezTo>
                <a:cubicBezTo>
                  <a:pt x="120373" y="130969"/>
                  <a:pt x="131043" y="120299"/>
                  <a:pt x="131043" y="107156"/>
                </a:cubicBezTo>
                <a:close/>
              </a:path>
            </a:pathLst>
          </a:custGeom>
          <a:solidFill>
            <a:srgbClr val="EAEAEA"/>
          </a:solidFill>
          <a:ln/>
        </p:spPr>
        <p:txBody>
          <a:bodyPr/>
          <a:lstStyle/>
          <a:p>
            <a:endParaRPr lang="en-US"/>
          </a:p>
        </p:txBody>
      </p:sp>
      <p:sp>
        <p:nvSpPr>
          <p:cNvPr id="16" name="Text 4">
            <a:extLst>
              <a:ext uri="{FF2B5EF4-FFF2-40B4-BE49-F238E27FC236}">
                <a16:creationId xmlns:a16="http://schemas.microsoft.com/office/drawing/2014/main" id="{01AAB3E5-C618-394F-97E1-B4250FFF83E3}"/>
              </a:ext>
            </a:extLst>
          </p:cNvPr>
          <p:cNvSpPr/>
          <p:nvPr/>
        </p:nvSpPr>
        <p:spPr>
          <a:xfrm>
            <a:off x="708224" y="6467475"/>
            <a:ext cx="15113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Định Giá Động</a:t>
            </a:r>
            <a:endParaRPr lang="en-US" sz="1600" dirty="0"/>
          </a:p>
        </p:txBody>
      </p:sp>
      <p:sp>
        <p:nvSpPr>
          <p:cNvPr id="17" name="Shape 5">
            <a:extLst>
              <a:ext uri="{FF2B5EF4-FFF2-40B4-BE49-F238E27FC236}">
                <a16:creationId xmlns:a16="http://schemas.microsoft.com/office/drawing/2014/main" id="{D1F6B651-455C-77F2-E705-C43B1ADBB2D9}"/>
              </a:ext>
            </a:extLst>
          </p:cNvPr>
          <p:cNvSpPr/>
          <p:nvPr/>
        </p:nvSpPr>
        <p:spPr>
          <a:xfrm>
            <a:off x="3431922" y="5329238"/>
            <a:ext cx="1016000" cy="1016000"/>
          </a:xfrm>
          <a:custGeom>
            <a:avLst/>
            <a:gdLst/>
            <a:ahLst/>
            <a:cxnLst/>
            <a:rect l="l" t="t" r="r" b="b"/>
            <a:pathLst>
              <a:path w="1016000" h="1016000">
                <a:moveTo>
                  <a:pt x="508000" y="0"/>
                </a:moveTo>
                <a:lnTo>
                  <a:pt x="508000" y="0"/>
                </a:lnTo>
                <a:cubicBezTo>
                  <a:pt x="788373" y="0"/>
                  <a:pt x="1016000" y="227627"/>
                  <a:pt x="1016000" y="508000"/>
                </a:cubicBezTo>
                <a:lnTo>
                  <a:pt x="1016000" y="508000"/>
                </a:lnTo>
                <a:cubicBezTo>
                  <a:pt x="1016000" y="788373"/>
                  <a:pt x="788373" y="1016000"/>
                  <a:pt x="508000" y="1016000"/>
                </a:cubicBezTo>
                <a:lnTo>
                  <a:pt x="508000" y="1016000"/>
                </a:lnTo>
                <a:cubicBezTo>
                  <a:pt x="227627" y="1016000"/>
                  <a:pt x="0" y="788373"/>
                  <a:pt x="0" y="508000"/>
                </a:cubicBezTo>
                <a:lnTo>
                  <a:pt x="0" y="508000"/>
                </a:lnTo>
                <a:cubicBezTo>
                  <a:pt x="0" y="227627"/>
                  <a:pt x="227627" y="0"/>
                  <a:pt x="508000" y="0"/>
                </a:cubicBezTo>
                <a:close/>
              </a:path>
            </a:pathLst>
          </a:custGeom>
          <a:solidFill>
            <a:srgbClr val="34B1C9"/>
          </a:solidFill>
          <a:ln/>
          <a:effectLst>
            <a:outerShdw blurRad="190500" dist="127000" dir="5400000" algn="bl" rotWithShape="0">
              <a:srgbClr val="000000">
                <a:alpha val="10196"/>
              </a:srgbClr>
            </a:outerShdw>
          </a:effectLst>
        </p:spPr>
        <p:txBody>
          <a:bodyPr/>
          <a:lstStyle/>
          <a:p>
            <a:endParaRPr lang="en-US"/>
          </a:p>
        </p:txBody>
      </p:sp>
      <p:sp>
        <p:nvSpPr>
          <p:cNvPr id="18" name="Shape 6">
            <a:extLst>
              <a:ext uri="{FF2B5EF4-FFF2-40B4-BE49-F238E27FC236}">
                <a16:creationId xmlns:a16="http://schemas.microsoft.com/office/drawing/2014/main" id="{C527FA8A-34D4-ABA5-531B-30C03E82AF8F}"/>
              </a:ext>
            </a:extLst>
          </p:cNvPr>
          <p:cNvSpPr/>
          <p:nvPr/>
        </p:nvSpPr>
        <p:spPr>
          <a:xfrm>
            <a:off x="3797047" y="5646738"/>
            <a:ext cx="285750" cy="381000"/>
          </a:xfrm>
          <a:custGeom>
            <a:avLst/>
            <a:gdLst/>
            <a:ahLst/>
            <a:cxnLst/>
            <a:rect l="l" t="t" r="r" b="b"/>
            <a:pathLst>
              <a:path w="285750" h="381000">
                <a:moveTo>
                  <a:pt x="217959" y="285750"/>
                </a:moveTo>
                <a:cubicBezTo>
                  <a:pt x="223391" y="269156"/>
                  <a:pt x="234255" y="254124"/>
                  <a:pt x="246534" y="241176"/>
                </a:cubicBezTo>
                <a:cubicBezTo>
                  <a:pt x="270867" y="215578"/>
                  <a:pt x="285750" y="180975"/>
                  <a:pt x="285750" y="142875"/>
                </a:cubicBezTo>
                <a:cubicBezTo>
                  <a:pt x="285750" y="63996"/>
                  <a:pt x="221754" y="0"/>
                  <a:pt x="142875" y="0"/>
                </a:cubicBezTo>
                <a:cubicBezTo>
                  <a:pt x="63996" y="0"/>
                  <a:pt x="0" y="63996"/>
                  <a:pt x="0" y="142875"/>
                </a:cubicBezTo>
                <a:cubicBezTo>
                  <a:pt x="0" y="180975"/>
                  <a:pt x="14883" y="215578"/>
                  <a:pt x="39216" y="241176"/>
                </a:cubicBezTo>
                <a:cubicBezTo>
                  <a:pt x="51495" y="254124"/>
                  <a:pt x="62433" y="269156"/>
                  <a:pt x="67791" y="285750"/>
                </a:cubicBezTo>
                <a:lnTo>
                  <a:pt x="217884" y="285750"/>
                </a:lnTo>
                <a:close/>
                <a:moveTo>
                  <a:pt x="214313" y="321469"/>
                </a:moveTo>
                <a:lnTo>
                  <a:pt x="71438" y="321469"/>
                </a:lnTo>
                <a:lnTo>
                  <a:pt x="71438" y="333375"/>
                </a:lnTo>
                <a:cubicBezTo>
                  <a:pt x="71438" y="366266"/>
                  <a:pt x="98078" y="392906"/>
                  <a:pt x="130969" y="392906"/>
                </a:cubicBezTo>
                <a:lnTo>
                  <a:pt x="154781" y="392906"/>
                </a:lnTo>
                <a:cubicBezTo>
                  <a:pt x="187672" y="392906"/>
                  <a:pt x="214313" y="366266"/>
                  <a:pt x="214313" y="333375"/>
                </a:cubicBezTo>
                <a:lnTo>
                  <a:pt x="214313" y="321469"/>
                </a:lnTo>
                <a:close/>
                <a:moveTo>
                  <a:pt x="136922" y="83344"/>
                </a:moveTo>
                <a:cubicBezTo>
                  <a:pt x="107305" y="83344"/>
                  <a:pt x="83344" y="107305"/>
                  <a:pt x="83344" y="136922"/>
                </a:cubicBezTo>
                <a:cubicBezTo>
                  <a:pt x="83344" y="146819"/>
                  <a:pt x="75381" y="154781"/>
                  <a:pt x="65484" y="154781"/>
                </a:cubicBezTo>
                <a:cubicBezTo>
                  <a:pt x="55587" y="154781"/>
                  <a:pt x="47625" y="146819"/>
                  <a:pt x="47625" y="136922"/>
                </a:cubicBezTo>
                <a:cubicBezTo>
                  <a:pt x="47625" y="87585"/>
                  <a:pt x="87585" y="47625"/>
                  <a:pt x="136922" y="47625"/>
                </a:cubicBezTo>
                <a:cubicBezTo>
                  <a:pt x="146819" y="47625"/>
                  <a:pt x="154781" y="55587"/>
                  <a:pt x="154781" y="65484"/>
                </a:cubicBezTo>
                <a:cubicBezTo>
                  <a:pt x="154781" y="75381"/>
                  <a:pt x="146819" y="83344"/>
                  <a:pt x="136922" y="83344"/>
                </a:cubicBezTo>
                <a:close/>
              </a:path>
            </a:pathLst>
          </a:custGeom>
          <a:solidFill>
            <a:srgbClr val="EAEAEA"/>
          </a:solidFill>
          <a:ln/>
        </p:spPr>
        <p:txBody>
          <a:bodyPr/>
          <a:lstStyle/>
          <a:p>
            <a:endParaRPr lang="en-US"/>
          </a:p>
        </p:txBody>
      </p:sp>
      <p:sp>
        <p:nvSpPr>
          <p:cNvPr id="19" name="Text 7">
            <a:extLst>
              <a:ext uri="{FF2B5EF4-FFF2-40B4-BE49-F238E27FC236}">
                <a16:creationId xmlns:a16="http://schemas.microsoft.com/office/drawing/2014/main" id="{C92A96E5-167B-63B4-6118-39FA67BC6EB5}"/>
              </a:ext>
            </a:extLst>
          </p:cNvPr>
          <p:cNvSpPr/>
          <p:nvPr/>
        </p:nvSpPr>
        <p:spPr>
          <a:xfrm>
            <a:off x="3330322" y="6467475"/>
            <a:ext cx="18669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Gợi Ý Thông Minh</a:t>
            </a:r>
            <a:endParaRPr lang="en-US" sz="1600" dirty="0"/>
          </a:p>
        </p:txBody>
      </p:sp>
    </p:spTree>
    <p:extLst>
      <p:ext uri="{BB962C8B-B14F-4D97-AF65-F5344CB8AC3E}">
        <p14:creationId xmlns:p14="http://schemas.microsoft.com/office/powerpoint/2010/main" val="379374135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973901" y="-398871"/>
            <a:ext cx="13682602" cy="7655741"/>
          </a:xfrm>
          <a:prstGeom prst="rect">
            <a:avLst/>
          </a:prstGeom>
        </p:spPr>
      </p:pic>
      <p:sp>
        <p:nvSpPr>
          <p:cNvPr id="3" name="Text 0"/>
          <p:cNvSpPr/>
          <p:nvPr/>
        </p:nvSpPr>
        <p:spPr>
          <a:xfrm>
            <a:off x="3558064" y="1854200"/>
            <a:ext cx="5080000" cy="457200"/>
          </a:xfrm>
          <a:prstGeom prst="rect">
            <a:avLst/>
          </a:prstGeom>
          <a:noFill/>
          <a:ln/>
        </p:spPr>
        <p:txBody>
          <a:bodyPr wrap="square" lIns="0" tIns="0" rIns="0" bIns="0" rtlCol="0" anchor="ctr"/>
          <a:lstStyle/>
          <a:p>
            <a:pPr algn="ctr">
              <a:lnSpc>
                <a:spcPct val="100000"/>
              </a:lnSpc>
            </a:pPr>
            <a:r>
              <a:rPr lang="en-US" sz="3000" b="1" dirty="0">
                <a:solidFill>
                  <a:srgbClr val="57AFFF"/>
                </a:solidFill>
                <a:latin typeface="Noto Sans SC" pitchFamily="34" charset="0"/>
                <a:ea typeface="Noto Sans SC" pitchFamily="34" charset="-122"/>
                <a:cs typeface="Noto Sans SC" pitchFamily="34" charset="-120"/>
              </a:rPr>
              <a:t>Mục Tiêu &amp; Phạm Vi Dự Án</a:t>
            </a:r>
            <a:endParaRPr lang="en-US" sz="1600" dirty="0"/>
          </a:p>
        </p:txBody>
      </p:sp>
      <p:sp>
        <p:nvSpPr>
          <p:cNvPr id="4" name="Shape 1"/>
          <p:cNvSpPr/>
          <p:nvPr/>
        </p:nvSpPr>
        <p:spPr>
          <a:xfrm>
            <a:off x="1104900" y="2871752"/>
            <a:ext cx="1219200" cy="1219200"/>
          </a:xfrm>
          <a:custGeom>
            <a:avLst/>
            <a:gdLst/>
            <a:ahLst/>
            <a:cxnLst/>
            <a:rect l="l" t="t" r="r" b="b"/>
            <a:pathLst>
              <a:path w="1219200" h="1219200">
                <a:moveTo>
                  <a:pt x="609600" y="0"/>
                </a:moveTo>
                <a:lnTo>
                  <a:pt x="609600" y="0"/>
                </a:lnTo>
                <a:cubicBezTo>
                  <a:pt x="946047" y="0"/>
                  <a:pt x="1219200" y="273153"/>
                  <a:pt x="1219200" y="609600"/>
                </a:cubicBezTo>
                <a:lnTo>
                  <a:pt x="1219200" y="609600"/>
                </a:lnTo>
                <a:cubicBezTo>
                  <a:pt x="1219200" y="946047"/>
                  <a:pt x="946047" y="1219200"/>
                  <a:pt x="609600" y="1219200"/>
                </a:cubicBezTo>
                <a:lnTo>
                  <a:pt x="609600" y="1219200"/>
                </a:lnTo>
                <a:cubicBezTo>
                  <a:pt x="273153" y="1219200"/>
                  <a:pt x="0" y="946047"/>
                  <a:pt x="0" y="609600"/>
                </a:cubicBezTo>
                <a:lnTo>
                  <a:pt x="0" y="609600"/>
                </a:lnTo>
                <a:cubicBezTo>
                  <a:pt x="0" y="273153"/>
                  <a:pt x="273153" y="0"/>
                  <a:pt x="609600" y="0"/>
                </a:cubicBezTo>
                <a:close/>
              </a:path>
            </a:pathLst>
          </a:custGeom>
          <a:solidFill>
            <a:srgbClr val="3A76B8"/>
          </a:solidFill>
          <a:ln/>
          <a:effectLst>
            <a:outerShdw blurRad="190500" dist="127000" dir="5400000" algn="bl" rotWithShape="0">
              <a:srgbClr val="000000">
                <a:alpha val="10196"/>
              </a:srgbClr>
            </a:outerShdw>
          </a:effectLst>
        </p:spPr>
        <p:txBody>
          <a:bodyPr/>
          <a:lstStyle/>
          <a:p>
            <a:endParaRPr lang="en-US"/>
          </a:p>
        </p:txBody>
      </p:sp>
      <p:sp>
        <p:nvSpPr>
          <p:cNvPr id="5" name="Shape 2"/>
          <p:cNvSpPr/>
          <p:nvPr/>
        </p:nvSpPr>
        <p:spPr>
          <a:xfrm>
            <a:off x="1428750" y="3252752"/>
            <a:ext cx="571500" cy="457200"/>
          </a:xfrm>
          <a:custGeom>
            <a:avLst/>
            <a:gdLst/>
            <a:ahLst/>
            <a:cxnLst/>
            <a:rect l="l" t="t" r="r" b="b"/>
            <a:pathLst>
              <a:path w="571500" h="457200">
                <a:moveTo>
                  <a:pt x="371386" y="187970"/>
                </a:moveTo>
                <a:cubicBezTo>
                  <a:pt x="382280" y="185023"/>
                  <a:pt x="393710" y="190202"/>
                  <a:pt x="398621" y="200293"/>
                </a:cubicBezTo>
                <a:lnTo>
                  <a:pt x="415230" y="233869"/>
                </a:lnTo>
                <a:cubicBezTo>
                  <a:pt x="424428" y="235119"/>
                  <a:pt x="433447" y="237619"/>
                  <a:pt x="441930" y="241102"/>
                </a:cubicBezTo>
                <a:lnTo>
                  <a:pt x="473184" y="220295"/>
                </a:lnTo>
                <a:cubicBezTo>
                  <a:pt x="482560" y="214045"/>
                  <a:pt x="494973" y="215295"/>
                  <a:pt x="502920" y="223242"/>
                </a:cubicBezTo>
                <a:lnTo>
                  <a:pt x="520065" y="240387"/>
                </a:lnTo>
                <a:cubicBezTo>
                  <a:pt x="528012" y="248335"/>
                  <a:pt x="529263" y="260836"/>
                  <a:pt x="523012" y="270123"/>
                </a:cubicBezTo>
                <a:lnTo>
                  <a:pt x="502206" y="301288"/>
                </a:lnTo>
                <a:cubicBezTo>
                  <a:pt x="503902" y="305485"/>
                  <a:pt x="505420" y="309860"/>
                  <a:pt x="506670" y="314414"/>
                </a:cubicBezTo>
                <a:cubicBezTo>
                  <a:pt x="507921" y="318968"/>
                  <a:pt x="508724" y="323433"/>
                  <a:pt x="509349" y="327987"/>
                </a:cubicBezTo>
                <a:lnTo>
                  <a:pt x="543014" y="344597"/>
                </a:lnTo>
                <a:cubicBezTo>
                  <a:pt x="553105" y="349597"/>
                  <a:pt x="558284" y="361027"/>
                  <a:pt x="555337" y="371832"/>
                </a:cubicBezTo>
                <a:lnTo>
                  <a:pt x="549086" y="395228"/>
                </a:lnTo>
                <a:cubicBezTo>
                  <a:pt x="546140" y="406033"/>
                  <a:pt x="536049" y="413355"/>
                  <a:pt x="524798" y="412641"/>
                </a:cubicBezTo>
                <a:lnTo>
                  <a:pt x="487293" y="410230"/>
                </a:lnTo>
                <a:cubicBezTo>
                  <a:pt x="481667" y="417463"/>
                  <a:pt x="475149" y="424160"/>
                  <a:pt x="467737" y="429875"/>
                </a:cubicBezTo>
                <a:lnTo>
                  <a:pt x="470148" y="467291"/>
                </a:lnTo>
                <a:cubicBezTo>
                  <a:pt x="470862" y="478542"/>
                  <a:pt x="463540" y="488722"/>
                  <a:pt x="452735" y="491579"/>
                </a:cubicBezTo>
                <a:lnTo>
                  <a:pt x="429339" y="497830"/>
                </a:lnTo>
                <a:cubicBezTo>
                  <a:pt x="418445" y="500777"/>
                  <a:pt x="407104" y="495598"/>
                  <a:pt x="402104" y="485507"/>
                </a:cubicBezTo>
                <a:lnTo>
                  <a:pt x="385495" y="451931"/>
                </a:lnTo>
                <a:cubicBezTo>
                  <a:pt x="376297" y="450681"/>
                  <a:pt x="367278" y="448181"/>
                  <a:pt x="358795" y="444698"/>
                </a:cubicBezTo>
                <a:lnTo>
                  <a:pt x="327541" y="465505"/>
                </a:lnTo>
                <a:cubicBezTo>
                  <a:pt x="318165" y="471755"/>
                  <a:pt x="305753" y="470505"/>
                  <a:pt x="297805" y="462558"/>
                </a:cubicBezTo>
                <a:lnTo>
                  <a:pt x="280660" y="445413"/>
                </a:lnTo>
                <a:cubicBezTo>
                  <a:pt x="272713" y="437465"/>
                  <a:pt x="271463" y="425053"/>
                  <a:pt x="277713" y="415677"/>
                </a:cubicBezTo>
                <a:lnTo>
                  <a:pt x="298519" y="384423"/>
                </a:lnTo>
                <a:cubicBezTo>
                  <a:pt x="296823" y="380226"/>
                  <a:pt x="295305" y="375851"/>
                  <a:pt x="294055" y="371296"/>
                </a:cubicBezTo>
                <a:cubicBezTo>
                  <a:pt x="292804" y="366742"/>
                  <a:pt x="292001" y="362188"/>
                  <a:pt x="291376" y="357723"/>
                </a:cubicBezTo>
                <a:lnTo>
                  <a:pt x="257711" y="341114"/>
                </a:lnTo>
                <a:cubicBezTo>
                  <a:pt x="247620" y="336113"/>
                  <a:pt x="242530" y="324683"/>
                  <a:pt x="245388" y="313879"/>
                </a:cubicBezTo>
                <a:lnTo>
                  <a:pt x="251639" y="290483"/>
                </a:lnTo>
                <a:cubicBezTo>
                  <a:pt x="254585" y="279678"/>
                  <a:pt x="264676" y="272355"/>
                  <a:pt x="275927" y="273070"/>
                </a:cubicBezTo>
                <a:lnTo>
                  <a:pt x="313343" y="275481"/>
                </a:lnTo>
                <a:cubicBezTo>
                  <a:pt x="318968" y="268248"/>
                  <a:pt x="325487" y="261551"/>
                  <a:pt x="332899" y="255836"/>
                </a:cubicBezTo>
                <a:lnTo>
                  <a:pt x="330488" y="218509"/>
                </a:lnTo>
                <a:cubicBezTo>
                  <a:pt x="329773" y="207258"/>
                  <a:pt x="337096" y="197078"/>
                  <a:pt x="347901" y="194221"/>
                </a:cubicBezTo>
                <a:lnTo>
                  <a:pt x="371296" y="187970"/>
                </a:lnTo>
                <a:close/>
                <a:moveTo>
                  <a:pt x="400407" y="303609"/>
                </a:moveTo>
                <a:cubicBezTo>
                  <a:pt x="378722" y="303634"/>
                  <a:pt x="361137" y="321260"/>
                  <a:pt x="361161" y="342945"/>
                </a:cubicBezTo>
                <a:cubicBezTo>
                  <a:pt x="361186" y="364630"/>
                  <a:pt x="378811" y="382215"/>
                  <a:pt x="400496" y="382191"/>
                </a:cubicBezTo>
                <a:cubicBezTo>
                  <a:pt x="422182" y="382166"/>
                  <a:pt x="439767" y="364540"/>
                  <a:pt x="439742" y="342855"/>
                </a:cubicBezTo>
                <a:cubicBezTo>
                  <a:pt x="439718" y="321170"/>
                  <a:pt x="422092" y="303585"/>
                  <a:pt x="400407" y="303609"/>
                </a:cubicBezTo>
                <a:close/>
                <a:moveTo>
                  <a:pt x="200829" y="-40630"/>
                </a:moveTo>
                <a:lnTo>
                  <a:pt x="224224" y="-34379"/>
                </a:lnTo>
                <a:cubicBezTo>
                  <a:pt x="235029" y="-31433"/>
                  <a:pt x="242352" y="-21253"/>
                  <a:pt x="241637" y="-10091"/>
                </a:cubicBezTo>
                <a:lnTo>
                  <a:pt x="239226" y="27236"/>
                </a:lnTo>
                <a:cubicBezTo>
                  <a:pt x="246638" y="32951"/>
                  <a:pt x="253157" y="39559"/>
                  <a:pt x="258782" y="46881"/>
                </a:cubicBezTo>
                <a:lnTo>
                  <a:pt x="296287" y="44470"/>
                </a:lnTo>
                <a:cubicBezTo>
                  <a:pt x="307449" y="43755"/>
                  <a:pt x="317629" y="51078"/>
                  <a:pt x="320576" y="61883"/>
                </a:cubicBezTo>
                <a:lnTo>
                  <a:pt x="326827" y="85279"/>
                </a:lnTo>
                <a:cubicBezTo>
                  <a:pt x="329684" y="96083"/>
                  <a:pt x="324594" y="107513"/>
                  <a:pt x="314504" y="112514"/>
                </a:cubicBezTo>
                <a:lnTo>
                  <a:pt x="280839" y="129123"/>
                </a:lnTo>
                <a:cubicBezTo>
                  <a:pt x="280214" y="133677"/>
                  <a:pt x="279321" y="138232"/>
                  <a:pt x="278160" y="142696"/>
                </a:cubicBezTo>
                <a:cubicBezTo>
                  <a:pt x="276999" y="147161"/>
                  <a:pt x="275392" y="151626"/>
                  <a:pt x="273695" y="155823"/>
                </a:cubicBezTo>
                <a:lnTo>
                  <a:pt x="294501" y="187077"/>
                </a:lnTo>
                <a:cubicBezTo>
                  <a:pt x="300752" y="196453"/>
                  <a:pt x="299502" y="208865"/>
                  <a:pt x="291554" y="216813"/>
                </a:cubicBezTo>
                <a:lnTo>
                  <a:pt x="274409" y="233958"/>
                </a:lnTo>
                <a:cubicBezTo>
                  <a:pt x="266462" y="241905"/>
                  <a:pt x="254050" y="243155"/>
                  <a:pt x="244673" y="236905"/>
                </a:cubicBezTo>
                <a:lnTo>
                  <a:pt x="213420" y="216098"/>
                </a:lnTo>
                <a:cubicBezTo>
                  <a:pt x="204936" y="219581"/>
                  <a:pt x="195917" y="222081"/>
                  <a:pt x="186720" y="223331"/>
                </a:cubicBezTo>
                <a:lnTo>
                  <a:pt x="170111" y="256907"/>
                </a:lnTo>
                <a:cubicBezTo>
                  <a:pt x="165110" y="266998"/>
                  <a:pt x="153680" y="272088"/>
                  <a:pt x="142875" y="269230"/>
                </a:cubicBezTo>
                <a:lnTo>
                  <a:pt x="119479" y="262979"/>
                </a:lnTo>
                <a:cubicBezTo>
                  <a:pt x="108585" y="260033"/>
                  <a:pt x="101352" y="249853"/>
                  <a:pt x="102066" y="238691"/>
                </a:cubicBezTo>
                <a:lnTo>
                  <a:pt x="104477" y="201275"/>
                </a:lnTo>
                <a:cubicBezTo>
                  <a:pt x="97066" y="195560"/>
                  <a:pt x="90547" y="188952"/>
                  <a:pt x="84921" y="181630"/>
                </a:cubicBezTo>
                <a:lnTo>
                  <a:pt x="47417" y="184041"/>
                </a:lnTo>
                <a:cubicBezTo>
                  <a:pt x="36255" y="184755"/>
                  <a:pt x="26075" y="177433"/>
                  <a:pt x="23128" y="166628"/>
                </a:cubicBezTo>
                <a:lnTo>
                  <a:pt x="16877" y="143232"/>
                </a:lnTo>
                <a:cubicBezTo>
                  <a:pt x="14020" y="132427"/>
                  <a:pt x="19110" y="120997"/>
                  <a:pt x="29200" y="115997"/>
                </a:cubicBezTo>
                <a:lnTo>
                  <a:pt x="62865" y="99387"/>
                </a:lnTo>
                <a:cubicBezTo>
                  <a:pt x="63490" y="94833"/>
                  <a:pt x="64383" y="90368"/>
                  <a:pt x="65544" y="85814"/>
                </a:cubicBezTo>
                <a:cubicBezTo>
                  <a:pt x="66794" y="81260"/>
                  <a:pt x="68223" y="76885"/>
                  <a:pt x="70009" y="72688"/>
                </a:cubicBezTo>
                <a:lnTo>
                  <a:pt x="49203" y="41523"/>
                </a:lnTo>
                <a:cubicBezTo>
                  <a:pt x="42952" y="32147"/>
                  <a:pt x="44202" y="19735"/>
                  <a:pt x="52149" y="11787"/>
                </a:cubicBezTo>
                <a:lnTo>
                  <a:pt x="69294" y="-5358"/>
                </a:lnTo>
                <a:cubicBezTo>
                  <a:pt x="77242" y="-13305"/>
                  <a:pt x="89654" y="-14555"/>
                  <a:pt x="99030" y="-8305"/>
                </a:cubicBezTo>
                <a:lnTo>
                  <a:pt x="130284" y="12502"/>
                </a:lnTo>
                <a:cubicBezTo>
                  <a:pt x="138767" y="9019"/>
                  <a:pt x="147786" y="6519"/>
                  <a:pt x="156984" y="5269"/>
                </a:cubicBezTo>
                <a:lnTo>
                  <a:pt x="173593" y="-28307"/>
                </a:lnTo>
                <a:cubicBezTo>
                  <a:pt x="178594" y="-38398"/>
                  <a:pt x="189934" y="-43488"/>
                  <a:pt x="200829" y="-40630"/>
                </a:cubicBezTo>
                <a:close/>
                <a:moveTo>
                  <a:pt x="171807" y="75009"/>
                </a:moveTo>
                <a:cubicBezTo>
                  <a:pt x="150122" y="75009"/>
                  <a:pt x="132517" y="92615"/>
                  <a:pt x="132517" y="114300"/>
                </a:cubicBezTo>
                <a:cubicBezTo>
                  <a:pt x="132517" y="135985"/>
                  <a:pt x="150122" y="153591"/>
                  <a:pt x="171807" y="153591"/>
                </a:cubicBezTo>
                <a:cubicBezTo>
                  <a:pt x="193492" y="153591"/>
                  <a:pt x="211098" y="135985"/>
                  <a:pt x="211098" y="114300"/>
                </a:cubicBezTo>
                <a:cubicBezTo>
                  <a:pt x="211098" y="92615"/>
                  <a:pt x="193492" y="75009"/>
                  <a:pt x="171807" y="75009"/>
                </a:cubicBezTo>
                <a:close/>
              </a:path>
            </a:pathLst>
          </a:custGeom>
          <a:solidFill>
            <a:srgbClr val="EAEAEA"/>
          </a:solidFill>
          <a:ln/>
        </p:spPr>
        <p:txBody>
          <a:bodyPr/>
          <a:lstStyle/>
          <a:p>
            <a:endParaRPr lang="en-US"/>
          </a:p>
        </p:txBody>
      </p:sp>
      <p:sp>
        <p:nvSpPr>
          <p:cNvPr id="6" name="Text 3"/>
          <p:cNvSpPr/>
          <p:nvPr/>
        </p:nvSpPr>
        <p:spPr>
          <a:xfrm>
            <a:off x="812324" y="4243352"/>
            <a:ext cx="18034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Xây dựng Pipeline</a:t>
            </a:r>
            <a:endParaRPr lang="en-US" sz="1600" dirty="0"/>
          </a:p>
        </p:txBody>
      </p:sp>
      <p:sp>
        <p:nvSpPr>
          <p:cNvPr id="7" name="Text 4"/>
          <p:cNvSpPr/>
          <p:nvPr/>
        </p:nvSpPr>
        <p:spPr>
          <a:xfrm>
            <a:off x="286226" y="4622800"/>
            <a:ext cx="2857500" cy="254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End-to-end </a:t>
            </a:r>
            <a:r>
              <a:rPr lang="en-US" sz="1400" dirty="0" err="1">
                <a:solidFill>
                  <a:srgbClr val="EAEAEA"/>
                </a:solidFill>
                <a:latin typeface="MiSans" pitchFamily="34" charset="0"/>
                <a:ea typeface="MiSans" pitchFamily="34" charset="-122"/>
                <a:cs typeface="MiSans" pitchFamily="34" charset="-120"/>
              </a:rPr>
              <a:t>từ</a:t>
            </a:r>
            <a:r>
              <a:rPr lang="en-US" sz="1400" dirty="0">
                <a:solidFill>
                  <a:srgbClr val="EAEAEA"/>
                </a:solidFill>
                <a:latin typeface="MiSans" pitchFamily="34" charset="0"/>
                <a:ea typeface="MiSans" pitchFamily="34" charset="-122"/>
                <a:cs typeface="MiSans" pitchFamily="34" charset="-120"/>
              </a:rPr>
              <a:t> </a:t>
            </a:r>
            <a:r>
              <a:rPr lang="en-US" sz="1400" dirty="0" err="1">
                <a:solidFill>
                  <a:srgbClr val="EAEAEA"/>
                </a:solidFill>
                <a:latin typeface="MiSans" pitchFamily="34" charset="0"/>
                <a:ea typeface="MiSans" pitchFamily="34" charset="-122"/>
                <a:cs typeface="MiSans" pitchFamily="34" charset="-120"/>
              </a:rPr>
              <a:t>xử</a:t>
            </a:r>
            <a:r>
              <a:rPr lang="en-US" sz="1400" dirty="0">
                <a:solidFill>
                  <a:srgbClr val="EAEAEA"/>
                </a:solidFill>
                <a:latin typeface="MiSans" pitchFamily="34" charset="0"/>
                <a:ea typeface="MiSans" pitchFamily="34" charset="-122"/>
                <a:cs typeface="MiSans" pitchFamily="34" charset="-120"/>
              </a:rPr>
              <a:t> </a:t>
            </a:r>
            <a:r>
              <a:rPr lang="en-US" sz="1400" dirty="0" err="1">
                <a:solidFill>
                  <a:srgbClr val="EAEAEA"/>
                </a:solidFill>
                <a:latin typeface="MiSans" pitchFamily="34" charset="0"/>
                <a:ea typeface="MiSans" pitchFamily="34" charset="-122"/>
                <a:cs typeface="MiSans" pitchFamily="34" charset="-120"/>
              </a:rPr>
              <a:t>lý</a:t>
            </a:r>
            <a:r>
              <a:rPr lang="en-US" sz="1400" dirty="0">
                <a:solidFill>
                  <a:srgbClr val="EAEAEA"/>
                </a:solidFill>
                <a:latin typeface="MiSans" pitchFamily="34" charset="0"/>
                <a:ea typeface="MiSans" pitchFamily="34" charset="-122"/>
                <a:cs typeface="MiSans" pitchFamily="34" charset="-120"/>
              </a:rPr>
              <a:t> data </a:t>
            </a:r>
            <a:r>
              <a:rPr lang="en-US" sz="1400" dirty="0" err="1">
                <a:solidFill>
                  <a:srgbClr val="EAEAEA"/>
                </a:solidFill>
                <a:latin typeface="MiSans" pitchFamily="34" charset="0"/>
                <a:ea typeface="MiSans" pitchFamily="34" charset="-122"/>
                <a:cs typeface="MiSans" pitchFamily="34" charset="-120"/>
              </a:rPr>
              <a:t>đến</a:t>
            </a:r>
            <a:r>
              <a:rPr lang="en-US" sz="1400" dirty="0">
                <a:solidFill>
                  <a:srgbClr val="EAEAEA"/>
                </a:solidFill>
                <a:latin typeface="MiSans" pitchFamily="34" charset="0"/>
                <a:ea typeface="MiSans" pitchFamily="34" charset="-122"/>
                <a:cs typeface="MiSans" pitchFamily="34" charset="-120"/>
              </a:rPr>
              <a:t> triển khai.</a:t>
            </a:r>
            <a:endParaRPr lang="en-US" sz="1600" dirty="0"/>
          </a:p>
        </p:txBody>
      </p:sp>
      <p:sp>
        <p:nvSpPr>
          <p:cNvPr id="8" name="Shape 5"/>
          <p:cNvSpPr/>
          <p:nvPr/>
        </p:nvSpPr>
        <p:spPr>
          <a:xfrm>
            <a:off x="3378200" y="3886200"/>
            <a:ext cx="1054100" cy="50800"/>
          </a:xfrm>
          <a:custGeom>
            <a:avLst/>
            <a:gdLst/>
            <a:ahLst/>
            <a:cxnLst/>
            <a:rect l="l" t="t" r="r" b="b"/>
            <a:pathLst>
              <a:path w="1054100" h="50800">
                <a:moveTo>
                  <a:pt x="0" y="0"/>
                </a:moveTo>
                <a:lnTo>
                  <a:pt x="1054100" y="0"/>
                </a:lnTo>
                <a:lnTo>
                  <a:pt x="1054100" y="50800"/>
                </a:lnTo>
                <a:lnTo>
                  <a:pt x="0" y="50800"/>
                </a:lnTo>
                <a:lnTo>
                  <a:pt x="0" y="0"/>
                </a:lnTo>
                <a:close/>
              </a:path>
            </a:pathLst>
          </a:custGeom>
          <a:gradFill flip="none" rotWithShape="1">
            <a:gsLst>
              <a:gs pos="0">
                <a:srgbClr val="3A76B8"/>
              </a:gs>
              <a:gs pos="100000">
                <a:srgbClr val="34B1C9"/>
              </a:gs>
            </a:gsLst>
            <a:lin ang="0" scaled="1"/>
          </a:gradFill>
          <a:ln/>
        </p:spPr>
        <p:txBody>
          <a:bodyPr/>
          <a:lstStyle/>
          <a:p>
            <a:endParaRPr lang="en-US"/>
          </a:p>
        </p:txBody>
      </p:sp>
      <p:sp>
        <p:nvSpPr>
          <p:cNvPr id="9" name="Shape 6"/>
          <p:cNvSpPr/>
          <p:nvPr/>
        </p:nvSpPr>
        <p:spPr>
          <a:xfrm>
            <a:off x="5486400" y="2819400"/>
            <a:ext cx="1219200" cy="1219200"/>
          </a:xfrm>
          <a:custGeom>
            <a:avLst/>
            <a:gdLst/>
            <a:ahLst/>
            <a:cxnLst/>
            <a:rect l="l" t="t" r="r" b="b"/>
            <a:pathLst>
              <a:path w="1219200" h="1219200">
                <a:moveTo>
                  <a:pt x="609600" y="0"/>
                </a:moveTo>
                <a:lnTo>
                  <a:pt x="609600" y="0"/>
                </a:lnTo>
                <a:cubicBezTo>
                  <a:pt x="946047" y="0"/>
                  <a:pt x="1219200" y="273153"/>
                  <a:pt x="1219200" y="609600"/>
                </a:cubicBezTo>
                <a:lnTo>
                  <a:pt x="1219200" y="609600"/>
                </a:lnTo>
                <a:cubicBezTo>
                  <a:pt x="1219200" y="946047"/>
                  <a:pt x="946047" y="1219200"/>
                  <a:pt x="609600" y="1219200"/>
                </a:cubicBezTo>
                <a:lnTo>
                  <a:pt x="609600" y="1219200"/>
                </a:lnTo>
                <a:cubicBezTo>
                  <a:pt x="273153" y="1219200"/>
                  <a:pt x="0" y="946047"/>
                  <a:pt x="0" y="609600"/>
                </a:cubicBezTo>
                <a:lnTo>
                  <a:pt x="0" y="609600"/>
                </a:lnTo>
                <a:cubicBezTo>
                  <a:pt x="0" y="273153"/>
                  <a:pt x="273153" y="0"/>
                  <a:pt x="609600" y="0"/>
                </a:cubicBezTo>
                <a:close/>
              </a:path>
            </a:pathLst>
          </a:custGeom>
          <a:solidFill>
            <a:srgbClr val="34B1C9"/>
          </a:solidFill>
          <a:ln/>
          <a:effectLst>
            <a:outerShdw blurRad="190500" dist="127000" dir="5400000" algn="bl" rotWithShape="0">
              <a:srgbClr val="000000">
                <a:alpha val="10196"/>
              </a:srgbClr>
            </a:outerShdw>
          </a:effectLst>
        </p:spPr>
        <p:txBody>
          <a:bodyPr/>
          <a:lstStyle/>
          <a:p>
            <a:endParaRPr lang="en-US"/>
          </a:p>
        </p:txBody>
      </p:sp>
      <p:sp>
        <p:nvSpPr>
          <p:cNvPr id="10" name="Shape 7"/>
          <p:cNvSpPr/>
          <p:nvPr/>
        </p:nvSpPr>
        <p:spPr>
          <a:xfrm>
            <a:off x="5867400" y="3200400"/>
            <a:ext cx="457200" cy="457200"/>
          </a:xfrm>
          <a:custGeom>
            <a:avLst/>
            <a:gdLst/>
            <a:ahLst/>
            <a:cxnLst/>
            <a:rect l="l" t="t" r="r" b="b"/>
            <a:pathLst>
              <a:path w="457200" h="457200">
                <a:moveTo>
                  <a:pt x="400050" y="228600"/>
                </a:moveTo>
                <a:cubicBezTo>
                  <a:pt x="400050" y="133974"/>
                  <a:pt x="323226" y="57150"/>
                  <a:pt x="228600" y="57150"/>
                </a:cubicBezTo>
                <a:cubicBezTo>
                  <a:pt x="133974" y="57150"/>
                  <a:pt x="57150" y="133974"/>
                  <a:pt x="57150" y="228600"/>
                </a:cubicBezTo>
                <a:cubicBezTo>
                  <a:pt x="57150" y="323226"/>
                  <a:pt x="133974" y="400050"/>
                  <a:pt x="228600" y="400050"/>
                </a:cubicBezTo>
                <a:cubicBezTo>
                  <a:pt x="323226" y="400050"/>
                  <a:pt x="400050" y="323226"/>
                  <a:pt x="400050" y="228600"/>
                </a:cubicBezTo>
                <a:close/>
                <a:moveTo>
                  <a:pt x="0" y="228600"/>
                </a:moveTo>
                <a:cubicBezTo>
                  <a:pt x="0" y="102432"/>
                  <a:pt x="102432" y="0"/>
                  <a:pt x="228600" y="0"/>
                </a:cubicBezTo>
                <a:cubicBezTo>
                  <a:pt x="354768" y="0"/>
                  <a:pt x="457200" y="102432"/>
                  <a:pt x="457200" y="228600"/>
                </a:cubicBezTo>
                <a:cubicBezTo>
                  <a:pt x="457200" y="354768"/>
                  <a:pt x="354768" y="457200"/>
                  <a:pt x="228600" y="457200"/>
                </a:cubicBezTo>
                <a:cubicBezTo>
                  <a:pt x="102432" y="457200"/>
                  <a:pt x="0" y="354768"/>
                  <a:pt x="0" y="228600"/>
                </a:cubicBezTo>
                <a:close/>
                <a:moveTo>
                  <a:pt x="228600" y="300038"/>
                </a:moveTo>
                <a:cubicBezTo>
                  <a:pt x="268027" y="300038"/>
                  <a:pt x="300038" y="268027"/>
                  <a:pt x="300038" y="228600"/>
                </a:cubicBezTo>
                <a:cubicBezTo>
                  <a:pt x="300038" y="189173"/>
                  <a:pt x="268027" y="157163"/>
                  <a:pt x="228600" y="157163"/>
                </a:cubicBezTo>
                <a:cubicBezTo>
                  <a:pt x="189173" y="157163"/>
                  <a:pt x="157163" y="189173"/>
                  <a:pt x="157163" y="228600"/>
                </a:cubicBezTo>
                <a:cubicBezTo>
                  <a:pt x="157163" y="268027"/>
                  <a:pt x="189173" y="300038"/>
                  <a:pt x="228600" y="300038"/>
                </a:cubicBezTo>
                <a:close/>
                <a:moveTo>
                  <a:pt x="228600" y="100013"/>
                </a:moveTo>
                <a:cubicBezTo>
                  <a:pt x="299569" y="100013"/>
                  <a:pt x="357188" y="157631"/>
                  <a:pt x="357188" y="228600"/>
                </a:cubicBezTo>
                <a:cubicBezTo>
                  <a:pt x="357188" y="299569"/>
                  <a:pt x="299569" y="357188"/>
                  <a:pt x="228600" y="357188"/>
                </a:cubicBezTo>
                <a:cubicBezTo>
                  <a:pt x="157631" y="357188"/>
                  <a:pt x="100013" y="299569"/>
                  <a:pt x="100013" y="228600"/>
                </a:cubicBezTo>
                <a:cubicBezTo>
                  <a:pt x="100013" y="157631"/>
                  <a:pt x="157631" y="100013"/>
                  <a:pt x="228600" y="100013"/>
                </a:cubicBezTo>
                <a:close/>
                <a:moveTo>
                  <a:pt x="200025" y="228600"/>
                </a:moveTo>
                <a:cubicBezTo>
                  <a:pt x="200025" y="212829"/>
                  <a:pt x="212829" y="200025"/>
                  <a:pt x="228600" y="200025"/>
                </a:cubicBezTo>
                <a:cubicBezTo>
                  <a:pt x="244371" y="200025"/>
                  <a:pt x="257175" y="212829"/>
                  <a:pt x="257175" y="228600"/>
                </a:cubicBezTo>
                <a:cubicBezTo>
                  <a:pt x="257175" y="244371"/>
                  <a:pt x="244371" y="257175"/>
                  <a:pt x="228600" y="257175"/>
                </a:cubicBezTo>
                <a:cubicBezTo>
                  <a:pt x="212829" y="257175"/>
                  <a:pt x="200025" y="244371"/>
                  <a:pt x="200025" y="228600"/>
                </a:cubicBezTo>
                <a:close/>
              </a:path>
            </a:pathLst>
          </a:custGeom>
          <a:solidFill>
            <a:srgbClr val="EAEAEA"/>
          </a:solidFill>
          <a:ln/>
        </p:spPr>
        <p:txBody>
          <a:bodyPr/>
          <a:lstStyle/>
          <a:p>
            <a:endParaRPr lang="en-US"/>
          </a:p>
        </p:txBody>
      </p:sp>
      <p:sp>
        <p:nvSpPr>
          <p:cNvPr id="11" name="Text 8"/>
          <p:cNvSpPr/>
          <p:nvPr/>
        </p:nvSpPr>
        <p:spPr>
          <a:xfrm>
            <a:off x="5178584" y="4191000"/>
            <a:ext cx="18288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Độ Chính Xác Cao</a:t>
            </a:r>
            <a:endParaRPr lang="en-US" sz="1600" dirty="0"/>
          </a:p>
        </p:txBody>
      </p:sp>
      <p:sp>
        <p:nvSpPr>
          <p:cNvPr id="12" name="Text 9"/>
          <p:cNvSpPr/>
          <p:nvPr/>
        </p:nvSpPr>
        <p:spPr>
          <a:xfrm>
            <a:off x="4635500" y="4495800"/>
            <a:ext cx="2921000" cy="508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Sai số dự đoán giá &lt;5%, NDCG@10 ≥0.8.</a:t>
            </a:r>
            <a:endParaRPr lang="en-US" sz="1600" dirty="0"/>
          </a:p>
        </p:txBody>
      </p:sp>
      <p:sp>
        <p:nvSpPr>
          <p:cNvPr id="13" name="Shape 10"/>
          <p:cNvSpPr/>
          <p:nvPr/>
        </p:nvSpPr>
        <p:spPr>
          <a:xfrm>
            <a:off x="7759700" y="3886200"/>
            <a:ext cx="1054100" cy="50800"/>
          </a:xfrm>
          <a:custGeom>
            <a:avLst/>
            <a:gdLst/>
            <a:ahLst/>
            <a:cxnLst/>
            <a:rect l="l" t="t" r="r" b="b"/>
            <a:pathLst>
              <a:path w="1054100" h="50800">
                <a:moveTo>
                  <a:pt x="0" y="0"/>
                </a:moveTo>
                <a:lnTo>
                  <a:pt x="1054100" y="0"/>
                </a:lnTo>
                <a:lnTo>
                  <a:pt x="1054100" y="50800"/>
                </a:lnTo>
                <a:lnTo>
                  <a:pt x="0" y="50800"/>
                </a:lnTo>
                <a:lnTo>
                  <a:pt x="0" y="0"/>
                </a:lnTo>
                <a:close/>
              </a:path>
            </a:pathLst>
          </a:custGeom>
          <a:gradFill flip="none" rotWithShape="1">
            <a:gsLst>
              <a:gs pos="0">
                <a:srgbClr val="34B1C9"/>
              </a:gs>
              <a:gs pos="100000">
                <a:srgbClr val="57AFFF"/>
              </a:gs>
            </a:gsLst>
            <a:lin ang="0" scaled="1"/>
          </a:gradFill>
          <a:ln/>
        </p:spPr>
        <p:txBody>
          <a:bodyPr/>
          <a:lstStyle/>
          <a:p>
            <a:endParaRPr lang="en-US"/>
          </a:p>
        </p:txBody>
      </p:sp>
      <p:sp>
        <p:nvSpPr>
          <p:cNvPr id="14" name="Shape 11"/>
          <p:cNvSpPr/>
          <p:nvPr/>
        </p:nvSpPr>
        <p:spPr>
          <a:xfrm>
            <a:off x="9867900" y="2819400"/>
            <a:ext cx="1219200" cy="1219200"/>
          </a:xfrm>
          <a:custGeom>
            <a:avLst/>
            <a:gdLst/>
            <a:ahLst/>
            <a:cxnLst/>
            <a:rect l="l" t="t" r="r" b="b"/>
            <a:pathLst>
              <a:path w="1219200" h="1219200">
                <a:moveTo>
                  <a:pt x="609600" y="0"/>
                </a:moveTo>
                <a:lnTo>
                  <a:pt x="609600" y="0"/>
                </a:lnTo>
                <a:cubicBezTo>
                  <a:pt x="946047" y="0"/>
                  <a:pt x="1219200" y="273153"/>
                  <a:pt x="1219200" y="609600"/>
                </a:cubicBezTo>
                <a:lnTo>
                  <a:pt x="1219200" y="609600"/>
                </a:lnTo>
                <a:cubicBezTo>
                  <a:pt x="1219200" y="946047"/>
                  <a:pt x="946047" y="1219200"/>
                  <a:pt x="609600" y="1219200"/>
                </a:cubicBezTo>
                <a:lnTo>
                  <a:pt x="609600" y="1219200"/>
                </a:lnTo>
                <a:cubicBezTo>
                  <a:pt x="273153" y="1219200"/>
                  <a:pt x="0" y="946047"/>
                  <a:pt x="0" y="609600"/>
                </a:cubicBezTo>
                <a:lnTo>
                  <a:pt x="0" y="609600"/>
                </a:lnTo>
                <a:cubicBezTo>
                  <a:pt x="0" y="273153"/>
                  <a:pt x="273153" y="0"/>
                  <a:pt x="609600" y="0"/>
                </a:cubicBezTo>
                <a:close/>
              </a:path>
            </a:pathLst>
          </a:custGeom>
          <a:solidFill>
            <a:srgbClr val="57AFFF"/>
          </a:solidFill>
          <a:ln/>
          <a:effectLst>
            <a:outerShdw blurRad="190500" dist="127000" dir="5400000" algn="bl" rotWithShape="0">
              <a:srgbClr val="000000">
                <a:alpha val="10196"/>
              </a:srgbClr>
            </a:outerShdw>
          </a:effectLst>
        </p:spPr>
        <p:txBody>
          <a:bodyPr/>
          <a:lstStyle/>
          <a:p>
            <a:endParaRPr lang="en-US"/>
          </a:p>
        </p:txBody>
      </p:sp>
      <p:sp>
        <p:nvSpPr>
          <p:cNvPr id="15" name="Shape 12"/>
          <p:cNvSpPr/>
          <p:nvPr/>
        </p:nvSpPr>
        <p:spPr>
          <a:xfrm>
            <a:off x="10248900" y="3200400"/>
            <a:ext cx="457200" cy="457200"/>
          </a:xfrm>
          <a:custGeom>
            <a:avLst/>
            <a:gdLst/>
            <a:ahLst/>
            <a:cxnLst/>
            <a:rect l="l" t="t" r="r" b="b"/>
            <a:pathLst>
              <a:path w="457200" h="457200">
                <a:moveTo>
                  <a:pt x="57150" y="28575"/>
                </a:moveTo>
                <a:cubicBezTo>
                  <a:pt x="25628" y="28575"/>
                  <a:pt x="0" y="54203"/>
                  <a:pt x="0" y="85725"/>
                </a:cubicBezTo>
                <a:lnTo>
                  <a:pt x="0" y="314325"/>
                </a:lnTo>
                <a:cubicBezTo>
                  <a:pt x="0" y="345847"/>
                  <a:pt x="25628" y="371475"/>
                  <a:pt x="57150" y="371475"/>
                </a:cubicBezTo>
                <a:lnTo>
                  <a:pt x="185738" y="371475"/>
                </a:lnTo>
                <a:lnTo>
                  <a:pt x="171450" y="414338"/>
                </a:lnTo>
                <a:lnTo>
                  <a:pt x="107156" y="414338"/>
                </a:lnTo>
                <a:cubicBezTo>
                  <a:pt x="95280" y="414338"/>
                  <a:pt x="85725" y="423892"/>
                  <a:pt x="85725" y="435769"/>
                </a:cubicBezTo>
                <a:cubicBezTo>
                  <a:pt x="85725" y="447645"/>
                  <a:pt x="95280" y="457200"/>
                  <a:pt x="107156" y="457200"/>
                </a:cubicBezTo>
                <a:lnTo>
                  <a:pt x="350044" y="457200"/>
                </a:lnTo>
                <a:cubicBezTo>
                  <a:pt x="361920" y="457200"/>
                  <a:pt x="371475" y="447645"/>
                  <a:pt x="371475" y="435769"/>
                </a:cubicBezTo>
                <a:cubicBezTo>
                  <a:pt x="371475" y="423892"/>
                  <a:pt x="361920" y="414338"/>
                  <a:pt x="350044" y="414338"/>
                </a:cubicBezTo>
                <a:lnTo>
                  <a:pt x="285750" y="414338"/>
                </a:lnTo>
                <a:lnTo>
                  <a:pt x="271463" y="371475"/>
                </a:lnTo>
                <a:lnTo>
                  <a:pt x="400050" y="371475"/>
                </a:lnTo>
                <a:cubicBezTo>
                  <a:pt x="431572" y="371475"/>
                  <a:pt x="457200" y="345847"/>
                  <a:pt x="457200" y="314325"/>
                </a:cubicBezTo>
                <a:lnTo>
                  <a:pt x="457200" y="85725"/>
                </a:lnTo>
                <a:cubicBezTo>
                  <a:pt x="457200" y="54203"/>
                  <a:pt x="431572" y="28575"/>
                  <a:pt x="400050" y="28575"/>
                </a:cubicBezTo>
                <a:lnTo>
                  <a:pt x="57150" y="28575"/>
                </a:lnTo>
                <a:close/>
                <a:moveTo>
                  <a:pt x="85725" y="85725"/>
                </a:moveTo>
                <a:lnTo>
                  <a:pt x="371475" y="85725"/>
                </a:lnTo>
                <a:cubicBezTo>
                  <a:pt x="387281" y="85725"/>
                  <a:pt x="400050" y="98494"/>
                  <a:pt x="400050" y="114300"/>
                </a:cubicBezTo>
                <a:lnTo>
                  <a:pt x="400050" y="257175"/>
                </a:lnTo>
                <a:cubicBezTo>
                  <a:pt x="400050" y="272981"/>
                  <a:pt x="387281" y="285750"/>
                  <a:pt x="371475" y="285750"/>
                </a:cubicBezTo>
                <a:lnTo>
                  <a:pt x="85725" y="285750"/>
                </a:lnTo>
                <a:cubicBezTo>
                  <a:pt x="69919" y="285750"/>
                  <a:pt x="57150" y="272981"/>
                  <a:pt x="57150" y="257175"/>
                </a:cubicBezTo>
                <a:lnTo>
                  <a:pt x="57150" y="114300"/>
                </a:lnTo>
                <a:cubicBezTo>
                  <a:pt x="57150" y="98494"/>
                  <a:pt x="69919" y="85725"/>
                  <a:pt x="85725" y="85725"/>
                </a:cubicBezTo>
                <a:close/>
              </a:path>
            </a:pathLst>
          </a:custGeom>
          <a:solidFill>
            <a:srgbClr val="EAEAEA"/>
          </a:solidFill>
          <a:ln/>
        </p:spPr>
        <p:txBody>
          <a:bodyPr/>
          <a:lstStyle/>
          <a:p>
            <a:endParaRPr lang="en-US"/>
          </a:p>
        </p:txBody>
      </p:sp>
      <p:sp>
        <p:nvSpPr>
          <p:cNvPr id="16" name="Text 13"/>
          <p:cNvSpPr/>
          <p:nvPr/>
        </p:nvSpPr>
        <p:spPr>
          <a:xfrm>
            <a:off x="9893300" y="4191000"/>
            <a:ext cx="1168400" cy="304800"/>
          </a:xfrm>
          <a:prstGeom prst="rect">
            <a:avLst/>
          </a:prstGeom>
          <a:noFill/>
          <a:ln/>
        </p:spPr>
        <p:txBody>
          <a:bodyPr wrap="square" lIns="0" tIns="0" rIns="0" bIns="0" rtlCol="0" anchor="ctr"/>
          <a:lstStyle/>
          <a:p>
            <a:pPr algn="ctr">
              <a:lnSpc>
                <a:spcPct val="130000"/>
              </a:lnSpc>
            </a:pPr>
            <a:r>
              <a:rPr lang="en-US" sz="1600" b="1" dirty="0">
                <a:solidFill>
                  <a:srgbClr val="EAEAEA"/>
                </a:solidFill>
                <a:latin typeface="MiSans" pitchFamily="34" charset="0"/>
                <a:ea typeface="MiSans" pitchFamily="34" charset="-122"/>
                <a:cs typeface="MiSans" pitchFamily="34" charset="-120"/>
              </a:rPr>
              <a:t>Demo Web</a:t>
            </a:r>
            <a:endParaRPr lang="en-US" sz="1600" dirty="0"/>
          </a:p>
        </p:txBody>
      </p:sp>
      <p:sp>
        <p:nvSpPr>
          <p:cNvPr id="17" name="Text 14"/>
          <p:cNvSpPr/>
          <p:nvPr/>
        </p:nvSpPr>
        <p:spPr>
          <a:xfrm>
            <a:off x="9017000" y="4495800"/>
            <a:ext cx="2921000" cy="508000"/>
          </a:xfrm>
          <a:prstGeom prst="rect">
            <a:avLst/>
          </a:prstGeom>
          <a:noFill/>
          <a:ln/>
        </p:spPr>
        <p:txBody>
          <a:bodyPr wrap="square" lIns="0" tIns="0" rIns="0" bIns="0" rtlCol="0" anchor="ctr"/>
          <a:lstStyle/>
          <a:p>
            <a:pPr algn="ctr">
              <a:lnSpc>
                <a:spcPct val="120000"/>
              </a:lnSpc>
            </a:pPr>
            <a:r>
              <a:rPr lang="en-US" sz="1400" dirty="0">
                <a:solidFill>
                  <a:srgbClr val="EAEAEA"/>
                </a:solidFill>
                <a:latin typeface="MiSans" pitchFamily="34" charset="0"/>
                <a:ea typeface="MiSans" pitchFamily="34" charset="-122"/>
                <a:cs typeface="MiSans" pitchFamily="34" charset="-120"/>
              </a:rPr>
              <a:t>Giao diện người dùng để kiểm thử realtime.</a:t>
            </a:r>
            <a:endParaRPr lang="en-US" sz="16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B383CF-E984-2F92-9EB0-C79D50F15788}"/>
            </a:ext>
          </a:extLst>
        </p:cNvPr>
        <p:cNvGrpSpPr/>
        <p:nvPr/>
      </p:nvGrpSpPr>
      <p:grpSpPr>
        <a:xfrm>
          <a:off x="0" y="0"/>
          <a:ext cx="0" cy="0"/>
          <a:chOff x="0" y="0"/>
          <a:chExt cx="0" cy="0"/>
        </a:xfrm>
      </p:grpSpPr>
      <p:pic>
        <p:nvPicPr>
          <p:cNvPr id="2" name="Image 0" descr="https://kimi-img.moonshot.cn/pub/slides/slides_tmpl/image/25-08-27-20:02:10-d2nf7gh8bjvh7rlj061g.jpg">
            <a:extLst>
              <a:ext uri="{FF2B5EF4-FFF2-40B4-BE49-F238E27FC236}">
                <a16:creationId xmlns:a16="http://schemas.microsoft.com/office/drawing/2014/main" id="{2F706D95-3A28-2754-06D2-0CDB6574BFDC}"/>
              </a:ext>
            </a:extLst>
          </p:cNvPr>
          <p:cNvPicPr>
            <a:picLocks noChangeAspect="1"/>
          </p:cNvPicPr>
          <p:nvPr/>
        </p:nvPicPr>
        <p:blipFill>
          <a:blip r:embed="rId3"/>
          <a:stretch>
            <a:fillRect/>
          </a:stretch>
        </p:blipFill>
        <p:spPr>
          <a:xfrm>
            <a:off x="0" y="0"/>
            <a:ext cx="12268200" cy="6864350"/>
          </a:xfrm>
          <a:prstGeom prst="rect">
            <a:avLst/>
          </a:prstGeom>
        </p:spPr>
      </p:pic>
      <p:sp>
        <p:nvSpPr>
          <p:cNvPr id="3" name="Text 0">
            <a:extLst>
              <a:ext uri="{FF2B5EF4-FFF2-40B4-BE49-F238E27FC236}">
                <a16:creationId xmlns:a16="http://schemas.microsoft.com/office/drawing/2014/main" id="{D0F43873-A256-4D9F-E2C3-9EC97AF1C635}"/>
              </a:ext>
            </a:extLst>
          </p:cNvPr>
          <p:cNvSpPr/>
          <p:nvPr/>
        </p:nvSpPr>
        <p:spPr>
          <a:xfrm>
            <a:off x="735045" y="739969"/>
            <a:ext cx="11734800" cy="508000"/>
          </a:xfrm>
          <a:prstGeom prst="rect">
            <a:avLst/>
          </a:prstGeom>
          <a:noFill/>
          <a:ln/>
        </p:spPr>
        <p:txBody>
          <a:bodyPr wrap="square" lIns="0" tIns="0" rIns="0" bIns="0" rtlCol="0" anchor="ctr"/>
          <a:lstStyle/>
          <a:p>
            <a:pPr>
              <a:lnSpc>
                <a:spcPct val="90000"/>
              </a:lnSpc>
            </a:pPr>
            <a:r>
              <a:rPr lang="en-US" sz="3600" b="1" dirty="0" err="1">
                <a:solidFill>
                  <a:srgbClr val="57AFFF"/>
                </a:solidFill>
                <a:latin typeface="Noto Sans SC" pitchFamily="34" charset="0"/>
                <a:ea typeface="Noto Sans SC" pitchFamily="34" charset="-122"/>
              </a:rPr>
              <a:t>Đội</a:t>
            </a:r>
            <a:r>
              <a:rPr lang="en-US" sz="3600" b="1" dirty="0">
                <a:solidFill>
                  <a:srgbClr val="57AFFF"/>
                </a:solidFill>
                <a:latin typeface="Noto Sans SC" pitchFamily="34" charset="0"/>
                <a:ea typeface="Noto Sans SC" pitchFamily="34" charset="-122"/>
              </a:rPr>
              <a:t> </a:t>
            </a:r>
            <a:r>
              <a:rPr lang="en-US" sz="3600" b="1" dirty="0" err="1">
                <a:solidFill>
                  <a:srgbClr val="57AFFF"/>
                </a:solidFill>
                <a:latin typeface="Noto Sans SC" pitchFamily="34" charset="0"/>
                <a:ea typeface="Noto Sans SC" pitchFamily="34" charset="-122"/>
              </a:rPr>
              <a:t>ngũ</a:t>
            </a:r>
            <a:r>
              <a:rPr lang="en-US" sz="3600" b="1" dirty="0">
                <a:solidFill>
                  <a:srgbClr val="57AFFF"/>
                </a:solidFill>
                <a:latin typeface="Noto Sans SC" pitchFamily="34" charset="0"/>
                <a:ea typeface="Noto Sans SC" pitchFamily="34" charset="-122"/>
              </a:rPr>
              <a:t> </a:t>
            </a:r>
            <a:r>
              <a:rPr lang="en-US" sz="3600" b="1" dirty="0" err="1">
                <a:solidFill>
                  <a:srgbClr val="57AFFF"/>
                </a:solidFill>
                <a:latin typeface="Noto Sans SC" pitchFamily="34" charset="0"/>
                <a:ea typeface="Noto Sans SC" pitchFamily="34" charset="-122"/>
              </a:rPr>
              <a:t>phát</a:t>
            </a:r>
            <a:r>
              <a:rPr lang="en-US" sz="3600" b="1" dirty="0">
                <a:solidFill>
                  <a:srgbClr val="57AFFF"/>
                </a:solidFill>
                <a:latin typeface="Noto Sans SC" pitchFamily="34" charset="0"/>
                <a:ea typeface="Noto Sans SC" pitchFamily="34" charset="-122"/>
              </a:rPr>
              <a:t> </a:t>
            </a:r>
            <a:r>
              <a:rPr lang="en-US" sz="3600" b="1" dirty="0" err="1">
                <a:solidFill>
                  <a:srgbClr val="57AFFF"/>
                </a:solidFill>
                <a:latin typeface="Noto Sans SC" pitchFamily="34" charset="0"/>
                <a:ea typeface="Noto Sans SC" pitchFamily="34" charset="-122"/>
              </a:rPr>
              <a:t>triển</a:t>
            </a:r>
            <a:r>
              <a:rPr lang="en-US" sz="3600" b="1" dirty="0">
                <a:solidFill>
                  <a:srgbClr val="57AFFF"/>
                </a:solidFill>
                <a:latin typeface="Noto Sans SC" pitchFamily="34" charset="0"/>
                <a:ea typeface="Noto Sans SC" pitchFamily="34" charset="-122"/>
              </a:rPr>
              <a:t> </a:t>
            </a:r>
            <a:endParaRPr lang="en-US" sz="1600" dirty="0"/>
          </a:p>
        </p:txBody>
      </p:sp>
      <p:graphicFrame>
        <p:nvGraphicFramePr>
          <p:cNvPr id="11" name="Diagram 10">
            <a:extLst>
              <a:ext uri="{FF2B5EF4-FFF2-40B4-BE49-F238E27FC236}">
                <a16:creationId xmlns:a16="http://schemas.microsoft.com/office/drawing/2014/main" id="{35EBCC57-2892-813C-5CF5-A6D819036617}"/>
              </a:ext>
            </a:extLst>
          </p:cNvPr>
          <p:cNvGraphicFramePr/>
          <p:nvPr>
            <p:extLst>
              <p:ext uri="{D42A27DB-BD31-4B8C-83A1-F6EECF244321}">
                <p14:modId xmlns:p14="http://schemas.microsoft.com/office/powerpoint/2010/main" val="1570020558"/>
              </p:ext>
            </p:extLst>
          </p:nvPr>
        </p:nvGraphicFramePr>
        <p:xfrm>
          <a:off x="158620" y="2369976"/>
          <a:ext cx="13557380" cy="310839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37764917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https://kimi-img.moonshot.cn/pub/slides/slides_tmpl/image/25-08-27-20:02:12-d2nf7h18bjvh7rlj0650.jpg"/>
          <p:cNvPicPr>
            <a:picLocks noChangeAspect="1"/>
          </p:cNvPicPr>
          <p:nvPr/>
        </p:nvPicPr>
        <p:blipFill>
          <a:blip r:embed="rId3"/>
          <a:srcRect/>
          <a:stretch/>
        </p:blipFill>
        <p:spPr>
          <a:xfrm>
            <a:off x="0" y="3426"/>
            <a:ext cx="12191999" cy="6864626"/>
          </a:xfrm>
          <a:prstGeom prst="rect">
            <a:avLst/>
          </a:prstGeom>
        </p:spPr>
      </p:pic>
      <p:sp>
        <p:nvSpPr>
          <p:cNvPr id="3" name="Text 0"/>
          <p:cNvSpPr/>
          <p:nvPr/>
        </p:nvSpPr>
        <p:spPr>
          <a:xfrm>
            <a:off x="4119359" y="3709831"/>
            <a:ext cx="3832016" cy="1026120"/>
          </a:xfrm>
          <a:prstGeom prst="rect">
            <a:avLst/>
          </a:prstGeom>
          <a:noFill/>
          <a:ln/>
        </p:spPr>
        <p:txBody>
          <a:bodyPr wrap="square" lIns="0" tIns="0" rIns="0" bIns="0" rtlCol="0" anchor="t">
            <a:spAutoFit/>
          </a:bodyPr>
          <a:lstStyle/>
          <a:p>
            <a:pPr algn="ctr">
              <a:lnSpc>
                <a:spcPct val="100000"/>
              </a:lnSpc>
            </a:pPr>
            <a:r>
              <a:rPr lang="en-US" sz="3200" dirty="0">
                <a:solidFill>
                  <a:srgbClr val="FFFFFF"/>
                </a:solidFill>
                <a:latin typeface="MiSans" pitchFamily="34" charset="0"/>
                <a:ea typeface="MiSans" pitchFamily="34" charset="-122"/>
                <a:cs typeface="MiSans" pitchFamily="34" charset="-120"/>
              </a:rPr>
              <a:t>Thu thập &amp; làm sạch dữ liệu</a:t>
            </a:r>
            <a:endParaRPr lang="en-US" sz="1600" dirty="0"/>
          </a:p>
        </p:txBody>
      </p:sp>
      <p:sp>
        <p:nvSpPr>
          <p:cNvPr id="4" name="Shape 1"/>
          <p:cNvSpPr/>
          <p:nvPr/>
        </p:nvSpPr>
        <p:spPr>
          <a:xfrm>
            <a:off x="779721"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5" name="Shape 2"/>
          <p:cNvSpPr/>
          <p:nvPr/>
        </p:nvSpPr>
        <p:spPr>
          <a:xfrm>
            <a:off x="867722"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6" name="Shape 3"/>
          <p:cNvSpPr/>
          <p:nvPr/>
        </p:nvSpPr>
        <p:spPr>
          <a:xfrm>
            <a:off x="955722" y="6166356"/>
            <a:ext cx="0" cy="220414"/>
          </a:xfrm>
          <a:prstGeom prst="line">
            <a:avLst/>
          </a:prstGeom>
          <a:noFill/>
          <a:ln w="12700">
            <a:solidFill>
              <a:srgbClr val="FFFFFF"/>
            </a:solidFill>
            <a:prstDash val="solid"/>
            <a:headEnd type="none"/>
            <a:tailEnd type="none"/>
          </a:ln>
        </p:spPr>
        <p:txBody>
          <a:bodyPr/>
          <a:lstStyle/>
          <a:p>
            <a:endParaRPr lang="en-US"/>
          </a:p>
        </p:txBody>
      </p:sp>
      <p:sp>
        <p:nvSpPr>
          <p:cNvPr id="7" name="Shape 4"/>
          <p:cNvSpPr/>
          <p:nvPr/>
        </p:nvSpPr>
        <p:spPr>
          <a:xfrm>
            <a:off x="1043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8" name="Shape 5"/>
          <p:cNvSpPr/>
          <p:nvPr/>
        </p:nvSpPr>
        <p:spPr>
          <a:xfrm>
            <a:off x="1131723" y="6270738"/>
            <a:ext cx="0" cy="125950"/>
          </a:xfrm>
          <a:prstGeom prst="line">
            <a:avLst/>
          </a:prstGeom>
          <a:noFill/>
          <a:ln w="12700">
            <a:solidFill>
              <a:srgbClr val="FFFFFF"/>
            </a:solidFill>
            <a:prstDash val="solid"/>
            <a:headEnd type="none"/>
            <a:tailEnd type="none"/>
          </a:ln>
        </p:spPr>
        <p:txBody>
          <a:bodyPr/>
          <a:lstStyle/>
          <a:p>
            <a:endParaRPr lang="en-US"/>
          </a:p>
        </p:txBody>
      </p:sp>
      <p:sp>
        <p:nvSpPr>
          <p:cNvPr id="9" name="Shape 6"/>
          <p:cNvSpPr/>
          <p:nvPr/>
        </p:nvSpPr>
        <p:spPr>
          <a:xfrm>
            <a:off x="10796832" y="6396446"/>
            <a:ext cx="116844" cy="116844"/>
          </a:xfrm>
          <a:prstGeom prst="ellipse">
            <a:avLst/>
          </a:prstGeom>
          <a:solidFill>
            <a:srgbClr val="FFFFFF"/>
          </a:solidFill>
          <a:ln/>
        </p:spPr>
        <p:txBody>
          <a:bodyPr/>
          <a:lstStyle/>
          <a:p>
            <a:endParaRPr lang="en-US"/>
          </a:p>
        </p:txBody>
      </p:sp>
      <p:sp>
        <p:nvSpPr>
          <p:cNvPr id="10" name="Text 7"/>
          <p:cNvSpPr/>
          <p:nvPr/>
        </p:nvSpPr>
        <p:spPr>
          <a:xfrm>
            <a:off x="10796832"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1" name="Shape 8"/>
          <p:cNvSpPr/>
          <p:nvPr/>
        </p:nvSpPr>
        <p:spPr>
          <a:xfrm>
            <a:off x="10989337" y="6396446"/>
            <a:ext cx="116844" cy="116844"/>
          </a:xfrm>
          <a:prstGeom prst="ellipse">
            <a:avLst/>
          </a:prstGeom>
          <a:solidFill>
            <a:srgbClr val="FFFFFF">
              <a:alpha val="56471"/>
            </a:srgbClr>
          </a:solidFill>
          <a:ln/>
        </p:spPr>
        <p:txBody>
          <a:bodyPr/>
          <a:lstStyle/>
          <a:p>
            <a:endParaRPr lang="en-US"/>
          </a:p>
        </p:txBody>
      </p:sp>
      <p:sp>
        <p:nvSpPr>
          <p:cNvPr id="12" name="Text 9"/>
          <p:cNvSpPr/>
          <p:nvPr/>
        </p:nvSpPr>
        <p:spPr>
          <a:xfrm>
            <a:off x="1098933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3" name="Shape 10"/>
          <p:cNvSpPr/>
          <p:nvPr/>
        </p:nvSpPr>
        <p:spPr>
          <a:xfrm>
            <a:off x="11186107" y="6396446"/>
            <a:ext cx="116844" cy="116844"/>
          </a:xfrm>
          <a:prstGeom prst="ellipse">
            <a:avLst/>
          </a:prstGeom>
          <a:solidFill>
            <a:srgbClr val="FFFFFF"/>
          </a:solidFill>
          <a:ln/>
        </p:spPr>
        <p:txBody>
          <a:bodyPr/>
          <a:lstStyle/>
          <a:p>
            <a:endParaRPr lang="en-US"/>
          </a:p>
        </p:txBody>
      </p:sp>
      <p:sp>
        <p:nvSpPr>
          <p:cNvPr id="14" name="Text 11"/>
          <p:cNvSpPr/>
          <p:nvPr/>
        </p:nvSpPr>
        <p:spPr>
          <a:xfrm>
            <a:off x="1118610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sp>
        <p:nvSpPr>
          <p:cNvPr id="15" name="Shape 12"/>
          <p:cNvSpPr/>
          <p:nvPr/>
        </p:nvSpPr>
        <p:spPr>
          <a:xfrm>
            <a:off x="11382877" y="6396446"/>
            <a:ext cx="116844" cy="116844"/>
          </a:xfrm>
          <a:prstGeom prst="ellipse">
            <a:avLst/>
          </a:prstGeom>
          <a:solidFill>
            <a:srgbClr val="FFFFFF">
              <a:alpha val="56471"/>
            </a:srgbClr>
          </a:solidFill>
          <a:ln/>
        </p:spPr>
        <p:txBody>
          <a:bodyPr/>
          <a:lstStyle/>
          <a:p>
            <a:endParaRPr lang="en-US"/>
          </a:p>
        </p:txBody>
      </p:sp>
      <p:sp>
        <p:nvSpPr>
          <p:cNvPr id="16" name="Text 13"/>
          <p:cNvSpPr/>
          <p:nvPr/>
        </p:nvSpPr>
        <p:spPr>
          <a:xfrm>
            <a:off x="11382877" y="6396446"/>
            <a:ext cx="116844" cy="116844"/>
          </a:xfrm>
          <a:prstGeom prst="rect">
            <a:avLst/>
          </a:prstGeom>
          <a:noFill/>
          <a:ln/>
        </p:spPr>
        <p:txBody>
          <a:bodyPr wrap="square" lIns="45720" tIns="91440" rIns="91440" bIns="45720" rtlCol="0" anchor="ctr"/>
          <a:lstStyle/>
          <a:p>
            <a:pPr>
              <a:lnSpc>
                <a:spcPct val="100000"/>
              </a:lnSpc>
            </a:pPr>
            <a:endParaRPr lang="en-US" sz="1600" dirty="0"/>
          </a:p>
        </p:txBody>
      </p:sp>
      <p:pic>
        <p:nvPicPr>
          <p:cNvPr id="17" name="Image 1" descr="https://kimi-img.moonshot.cn/pub/slides/slides_tmpl/image/25-08-27-20:02:06-d2nf7fh8bjvh7rlj0600.png"/>
          <p:cNvPicPr>
            <a:picLocks noChangeAspect="1"/>
          </p:cNvPicPr>
          <p:nvPr/>
        </p:nvPicPr>
        <p:blipFill>
          <a:blip r:embed="rId4"/>
          <a:stretch>
            <a:fillRect/>
          </a:stretch>
        </p:blipFill>
        <p:spPr>
          <a:xfrm>
            <a:off x="4267199" y="3446152"/>
            <a:ext cx="3657600" cy="12700"/>
          </a:xfrm>
          <a:prstGeom prst="rect">
            <a:avLst/>
          </a:prstGeom>
        </p:spPr>
      </p:pic>
      <p:sp>
        <p:nvSpPr>
          <p:cNvPr id="18" name="Shape 14"/>
          <p:cNvSpPr/>
          <p:nvPr/>
        </p:nvSpPr>
        <p:spPr>
          <a:xfrm>
            <a:off x="4893310" y="1477010"/>
            <a:ext cx="2284095" cy="2335530"/>
          </a:xfrm>
          <a:prstGeom prst="rect">
            <a:avLst/>
          </a:prstGeom>
          <a:solidFill>
            <a:srgbClr val="000000">
              <a:alpha val="0"/>
            </a:srgbClr>
          </a:solidFill>
          <a:ln/>
        </p:spPr>
        <p:txBody>
          <a:bodyPr/>
          <a:lstStyle/>
          <a:p>
            <a:endParaRPr lang="en-US"/>
          </a:p>
        </p:txBody>
      </p:sp>
      <p:sp>
        <p:nvSpPr>
          <p:cNvPr id="19" name="Text 15"/>
          <p:cNvSpPr/>
          <p:nvPr/>
        </p:nvSpPr>
        <p:spPr>
          <a:xfrm>
            <a:off x="4893310" y="1477010"/>
            <a:ext cx="2284095" cy="2335530"/>
          </a:xfrm>
          <a:prstGeom prst="rect">
            <a:avLst/>
          </a:prstGeom>
          <a:noFill/>
          <a:ln/>
        </p:spPr>
        <p:txBody>
          <a:bodyPr wrap="square" lIns="0" tIns="0" rIns="0" bIns="0" rtlCol="0" anchor="t"/>
          <a:lstStyle/>
          <a:p>
            <a:pPr>
              <a:lnSpc>
                <a:spcPct val="110000"/>
              </a:lnSpc>
            </a:pPr>
            <a:r>
              <a:rPr lang="en-US" sz="13800" dirty="0">
                <a:gradFill flip="none" rotWithShape="0">
                  <a:gsLst>
                    <a:gs pos="0">
                      <a:srgbClr val="FFFFFF">
                        <a:alpha val="61000"/>
                      </a:srgbClr>
                    </a:gs>
                    <a:gs pos="28000">
                      <a:srgbClr val="FFFFFF">
                        <a:alpha val="61000"/>
                      </a:srgbClr>
                    </a:gs>
                    <a:gs pos="78000">
                      <a:srgbClr val="FFFFFF"/>
                    </a:gs>
                    <a:gs pos="100000">
                      <a:srgbClr val="FFFFFF"/>
                    </a:gs>
                  </a:gsLst>
                  <a:path path="circle">
                    <a:fillToRect r="100000" b="100000"/>
                  </a:path>
                  <a:tileRect l="-100000" t="-100000"/>
                </a:gradFill>
                <a:latin typeface="+mj-lt"/>
                <a:ea typeface="PingFang SC Medium" pitchFamily="34" charset="-122"/>
                <a:cs typeface="PingFang SC Medium" pitchFamily="34" charset="-120"/>
              </a:rPr>
              <a:t>02</a:t>
            </a:r>
            <a:endParaRPr lang="en-US" sz="1600" dirty="0">
              <a:latin typeface="+mj-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https://kimi-img.moonshot.cn/pub/slides/slides_tmpl/image/25-08-27-20:02:10-d2nf7gh8bjvh7rlj061g.jpg"/>
          <p:cNvPicPr>
            <a:picLocks noChangeAspect="1"/>
          </p:cNvPicPr>
          <p:nvPr/>
        </p:nvPicPr>
        <p:blipFill>
          <a:blip r:embed="rId3"/>
          <a:stretch>
            <a:fillRect/>
          </a:stretch>
        </p:blipFill>
        <p:spPr>
          <a:xfrm>
            <a:off x="-1798320" y="-1154755"/>
            <a:ext cx="14310995" cy="8007342"/>
          </a:xfrm>
          <a:prstGeom prst="rect">
            <a:avLst/>
          </a:prstGeom>
        </p:spPr>
      </p:pic>
      <p:sp>
        <p:nvSpPr>
          <p:cNvPr id="4" name="Text 0"/>
          <p:cNvSpPr/>
          <p:nvPr/>
        </p:nvSpPr>
        <p:spPr>
          <a:xfrm>
            <a:off x="6096000" y="1097758"/>
            <a:ext cx="6070600" cy="457200"/>
          </a:xfrm>
          <a:prstGeom prst="rect">
            <a:avLst/>
          </a:prstGeom>
          <a:noFill/>
          <a:ln/>
        </p:spPr>
        <p:txBody>
          <a:bodyPr wrap="square" lIns="0" tIns="0" rIns="0" bIns="0" rtlCol="0" anchor="ctr"/>
          <a:lstStyle/>
          <a:p>
            <a:pPr>
              <a:lnSpc>
                <a:spcPct val="100000"/>
              </a:lnSpc>
            </a:pPr>
            <a:r>
              <a:rPr lang="en-US" sz="3000" b="1" dirty="0" err="1">
                <a:solidFill>
                  <a:srgbClr val="57AFFF"/>
                </a:solidFill>
                <a:latin typeface="Noto Sans SC" pitchFamily="34" charset="0"/>
                <a:ea typeface="Noto Sans SC" pitchFamily="34" charset="-122"/>
              </a:rPr>
              <a:t>Sơ</a:t>
            </a:r>
            <a:r>
              <a:rPr lang="en-US" sz="3000" b="1" dirty="0">
                <a:solidFill>
                  <a:srgbClr val="57AFFF"/>
                </a:solidFill>
                <a:latin typeface="Noto Sans SC" pitchFamily="34" charset="0"/>
                <a:ea typeface="Noto Sans SC" pitchFamily="34" charset="-122"/>
              </a:rPr>
              <a:t> </a:t>
            </a:r>
            <a:r>
              <a:rPr lang="en-US" sz="3000" b="1" dirty="0" err="1">
                <a:solidFill>
                  <a:srgbClr val="57AFFF"/>
                </a:solidFill>
                <a:latin typeface="Noto Sans SC" pitchFamily="34" charset="0"/>
                <a:ea typeface="Noto Sans SC" pitchFamily="34" charset="-122"/>
              </a:rPr>
              <a:t>lược</a:t>
            </a:r>
            <a:r>
              <a:rPr lang="en-US" sz="3000" b="1" dirty="0">
                <a:solidFill>
                  <a:srgbClr val="57AFFF"/>
                </a:solidFill>
                <a:latin typeface="Noto Sans SC" pitchFamily="34" charset="0"/>
                <a:ea typeface="Noto Sans SC" pitchFamily="34" charset="-122"/>
              </a:rPr>
              <a:t> </a:t>
            </a:r>
            <a:r>
              <a:rPr lang="en-US" sz="3000" b="1" dirty="0" err="1">
                <a:solidFill>
                  <a:srgbClr val="57AFFF"/>
                </a:solidFill>
                <a:latin typeface="Noto Sans SC" pitchFamily="34" charset="0"/>
                <a:ea typeface="Noto Sans SC" pitchFamily="34" charset="-122"/>
              </a:rPr>
              <a:t>về</a:t>
            </a:r>
            <a:r>
              <a:rPr lang="en-US" sz="3000" b="1" dirty="0">
                <a:solidFill>
                  <a:srgbClr val="57AFFF"/>
                </a:solidFill>
                <a:latin typeface="Noto Sans SC" pitchFamily="34" charset="0"/>
                <a:ea typeface="Noto Sans SC" pitchFamily="34" charset="-122"/>
              </a:rPr>
              <a:t> dataset</a:t>
            </a:r>
            <a:endParaRPr lang="en-US" sz="1600" dirty="0"/>
          </a:p>
        </p:txBody>
      </p:sp>
      <p:sp>
        <p:nvSpPr>
          <p:cNvPr id="5" name="Text 1"/>
          <p:cNvSpPr/>
          <p:nvPr/>
        </p:nvSpPr>
        <p:spPr>
          <a:xfrm>
            <a:off x="6134100" y="2314575"/>
            <a:ext cx="5689600" cy="1241425"/>
          </a:xfrm>
          <a:prstGeom prst="rect">
            <a:avLst/>
          </a:prstGeom>
          <a:noFill/>
          <a:ln/>
        </p:spPr>
        <p:txBody>
          <a:bodyPr wrap="square" lIns="0" tIns="0" rIns="0" bIns="0" rtlCol="0" anchor="ctr"/>
          <a:lstStyle/>
          <a:p>
            <a:br>
              <a:rPr lang="vi-VN" dirty="0">
                <a:solidFill>
                  <a:schemeClr val="bg2"/>
                </a:solidFill>
                <a:ea typeface="MiSans" panose="020B0604020202020204" charset="-122"/>
                <a:cs typeface="MiSans" panose="020B0604020202020204" charset="-122"/>
              </a:rPr>
            </a:br>
            <a:endParaRPr lang="en-US" dirty="0">
              <a:solidFill>
                <a:schemeClr val="bg2"/>
              </a:solidFill>
              <a:latin typeface="MiSans" panose="020B0604020202020204" charset="-122"/>
              <a:ea typeface="MiSans" panose="020B0604020202020204" charset="-122"/>
              <a:cs typeface="MiSans" panose="020B0604020202020204" charset="-122"/>
            </a:endParaRPr>
          </a:p>
        </p:txBody>
      </p:sp>
      <p:graphicFrame>
        <p:nvGraphicFramePr>
          <p:cNvPr id="14" name="Diagram 13">
            <a:extLst>
              <a:ext uri="{FF2B5EF4-FFF2-40B4-BE49-F238E27FC236}">
                <a16:creationId xmlns:a16="http://schemas.microsoft.com/office/drawing/2014/main" id="{DF2B2AE0-83AA-68F9-DF7E-B7B94555F00E}"/>
              </a:ext>
            </a:extLst>
          </p:cNvPr>
          <p:cNvGraphicFramePr/>
          <p:nvPr>
            <p:extLst>
              <p:ext uri="{D42A27DB-BD31-4B8C-83A1-F6EECF244321}">
                <p14:modId xmlns:p14="http://schemas.microsoft.com/office/powerpoint/2010/main" val="811557628"/>
              </p:ext>
            </p:extLst>
          </p:nvPr>
        </p:nvGraphicFramePr>
        <p:xfrm>
          <a:off x="6054725" y="4174009"/>
          <a:ext cx="6457950" cy="177864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028" name="Picture 4" descr="SAN FRANCISCO - OCTOBER 11: Amazon logo on black shiny wall in San Francisco mall in California on October 11, 2015. Amazon is an American international electronic commerce company. It is the world&amp;#x27;s largest online retailer. Amazon logo stock images, royalty-free photos and pictures">
            <a:extLst>
              <a:ext uri="{FF2B5EF4-FFF2-40B4-BE49-F238E27FC236}">
                <a16:creationId xmlns:a16="http://schemas.microsoft.com/office/drawing/2014/main" id="{0DAB7835-F69C-DFCA-117A-E30659CC572E}"/>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1546" y="1479226"/>
            <a:ext cx="5517307" cy="415354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1" name="Diagram 20">
            <a:extLst>
              <a:ext uri="{FF2B5EF4-FFF2-40B4-BE49-F238E27FC236}">
                <a16:creationId xmlns:a16="http://schemas.microsoft.com/office/drawing/2014/main" id="{E043DC6C-666F-ECC1-4073-4E9A97F581B8}"/>
              </a:ext>
            </a:extLst>
          </p:cNvPr>
          <p:cNvGraphicFramePr/>
          <p:nvPr>
            <p:extLst>
              <p:ext uri="{D42A27DB-BD31-4B8C-83A1-F6EECF244321}">
                <p14:modId xmlns:p14="http://schemas.microsoft.com/office/powerpoint/2010/main" val="74004732"/>
              </p:ext>
            </p:extLst>
          </p:nvPr>
        </p:nvGraphicFramePr>
        <p:xfrm>
          <a:off x="6054724" y="2057623"/>
          <a:ext cx="5892801" cy="1390427"/>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Custom Theme">
  <a:themeElements>
    <a:clrScheme name="Custom">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227</TotalTime>
  <Words>950</Words>
  <Application>Microsoft Office PowerPoint</Application>
  <PresentationFormat>Widescreen</PresentationFormat>
  <Paragraphs>177</Paragraphs>
  <Slides>26</Slides>
  <Notes>26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Noto Sans SC</vt:lpstr>
      <vt:lpstr>MiSans</vt:lpstr>
      <vt:lpstr>Arial</vt:lpstr>
      <vt:lpstr>Custom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Moonshot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End-to-End Amazon Data Science: Giá &amp; Gợi ý</dc:title>
  <dc:subject>End-to-End Amazon Data Science: Giá &amp; Gợi ý</dc:subject>
  <dc:creator>Kimi</dc:creator>
  <cp:lastModifiedBy>Kaiser Nos</cp:lastModifiedBy>
  <cp:revision>5</cp:revision>
  <dcterms:created xsi:type="dcterms:W3CDTF">2025-11-09T18:31:06Z</dcterms:created>
  <dcterms:modified xsi:type="dcterms:W3CDTF">2025-11-09T22:19:06Z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IGC">
    <vt:lpwstr>{"Label":"End-to-End Amazon Data Science: Giá &amp; Gợi ý","ContentProducer":"001191110108MACG2KBH8F10000","ProduceID":"d48cdk1durqfjucivcrg","ReservedCode1":"","ContentPropagator":"001191110108MACG2KBH8F20000","PropagateID":"d48cdk1durqfjucivcrg","ReservedCode2":""}</vt:lpwstr>
  </property>
</Properties>
</file>